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9"/>
  </p:notesMasterIdLst>
  <p:handoutMasterIdLst>
    <p:handoutMasterId r:id="rId40"/>
  </p:handoutMasterIdLst>
  <p:sldIdLst>
    <p:sldId id="264" r:id="rId5"/>
    <p:sldId id="281" r:id="rId6"/>
    <p:sldId id="282" r:id="rId7"/>
    <p:sldId id="283" r:id="rId8"/>
    <p:sldId id="284" r:id="rId9"/>
    <p:sldId id="285" r:id="rId10"/>
    <p:sldId id="280" r:id="rId11"/>
    <p:sldId id="274" r:id="rId12"/>
    <p:sldId id="287" r:id="rId13"/>
    <p:sldId id="288" r:id="rId14"/>
    <p:sldId id="290" r:id="rId15"/>
    <p:sldId id="289" r:id="rId16"/>
    <p:sldId id="291" r:id="rId17"/>
    <p:sldId id="292" r:id="rId18"/>
    <p:sldId id="293" r:id="rId19"/>
    <p:sldId id="294" r:id="rId20"/>
    <p:sldId id="295" r:id="rId21"/>
    <p:sldId id="296" r:id="rId22"/>
    <p:sldId id="297" r:id="rId23"/>
    <p:sldId id="298" r:id="rId24"/>
    <p:sldId id="299" r:id="rId25"/>
    <p:sldId id="300" r:id="rId26"/>
    <p:sldId id="301" r:id="rId27"/>
    <p:sldId id="303" r:id="rId28"/>
    <p:sldId id="302" r:id="rId29"/>
    <p:sldId id="304" r:id="rId30"/>
    <p:sldId id="310" r:id="rId31"/>
    <p:sldId id="311" r:id="rId32"/>
    <p:sldId id="305" r:id="rId33"/>
    <p:sldId id="306" r:id="rId34"/>
    <p:sldId id="307" r:id="rId35"/>
    <p:sldId id="308" r:id="rId36"/>
    <p:sldId id="309" r:id="rId37"/>
    <p:sldId id="266" r:id="rId38"/>
  </p:sldIdLst>
  <p:sldSz cx="12188825" cy="6858000"/>
  <p:notesSz cx="6858000" cy="9144000"/>
  <p:defaultTextStyle>
    <a:defPPr rtl="0">
      <a:defRPr lang="tr-T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49" autoAdjust="0"/>
    <p:restoredTop sz="94660"/>
  </p:normalViewPr>
  <p:slideViewPr>
    <p:cSldViewPr showGuides="1">
      <p:cViewPr varScale="1">
        <p:scale>
          <a:sx n="114" d="100"/>
          <a:sy n="114" d="100"/>
        </p:scale>
        <p:origin x="402" y="102"/>
      </p:cViewPr>
      <p:guideLst>
        <p:guide pos="3839"/>
        <p:guide orient="horz" pos="2160"/>
      </p:guideLst>
    </p:cSldViewPr>
  </p:slideViewPr>
  <p:notesTextViewPr>
    <p:cViewPr>
      <p:scale>
        <a:sx n="1" d="1"/>
        <a:sy n="1" d="1"/>
      </p:scale>
      <p:origin x="0" y="0"/>
    </p:cViewPr>
  </p:notesTextViewPr>
  <p:notesViewPr>
    <p:cSldViewPr>
      <p:cViewPr varScale="1">
        <p:scale>
          <a:sx n="90" d="100"/>
          <a:sy n="90" d="100"/>
        </p:scale>
        <p:origin x="377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tr-TR" dirty="0">
              <a:solidFill>
                <a:schemeClr val="tx2"/>
              </a:solidFill>
            </a:endParaRPr>
          </a:p>
        </p:txBody>
      </p:sp>
      <p:sp>
        <p:nvSpPr>
          <p:cNvPr id="3" name="Tarih Yer Tutucusu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06766E61-8483-4E85-A7AA-B03676934E74}" type="datetime1">
              <a:rPr lang="tr-TR" smtClean="0">
                <a:solidFill>
                  <a:schemeClr val="tx2"/>
                </a:solidFill>
              </a:rPr>
              <a:pPr algn="r" rtl="0"/>
              <a:t>14.08.2023</a:t>
            </a:fld>
            <a:endParaRPr lang="tr-TR" dirty="0">
              <a:solidFill>
                <a:schemeClr val="tx2"/>
              </a:solidFill>
            </a:endParaRPr>
          </a:p>
        </p:txBody>
      </p:sp>
      <p:sp>
        <p:nvSpPr>
          <p:cNvPr id="4" name="Alt Bilgi Yer Tutucusu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tr-TR" dirty="0">
              <a:solidFill>
                <a:schemeClr val="tx2"/>
              </a:solidFill>
            </a:endParaRPr>
          </a:p>
        </p:txBody>
      </p:sp>
      <p:sp>
        <p:nvSpPr>
          <p:cNvPr id="5" name="Slayt Numarası Yer Tutucusu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CFD77566-CD65-4859-9FA1-43956DC85B8C}" type="slidenum">
              <a:rPr lang="tr-TR" smtClean="0">
                <a:solidFill>
                  <a:schemeClr val="tx2"/>
                </a:solidFill>
              </a:rPr>
              <a:pPr algn="r" rtl="0"/>
              <a:t>‹#›</a:t>
            </a:fld>
            <a:endParaRPr lang="tr-TR" dirty="0">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solidFill>
                  <a:schemeClr val="tx2"/>
                </a:solidFill>
              </a:defRPr>
            </a:lvl1pPr>
          </a:lstStyle>
          <a:p>
            <a:pPr rtl="0"/>
            <a:endParaRPr lang="tr-TR" noProof="0" dirty="0"/>
          </a:p>
        </p:txBody>
      </p:sp>
      <p:sp>
        <p:nvSpPr>
          <p:cNvPr id="3" name="Tarih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solidFill>
                  <a:schemeClr val="tx2"/>
                </a:solidFill>
              </a:defRPr>
            </a:lvl1pPr>
          </a:lstStyle>
          <a:p>
            <a:fld id="{D4890AD5-4316-40C1-84C6-5DB9875CE083}" type="datetime1">
              <a:rPr lang="tr-TR" smtClean="0"/>
              <a:pPr/>
              <a:t>14.08.2023</a:t>
            </a:fld>
            <a:endParaRPr lang="tr-TR" dirty="0"/>
          </a:p>
        </p:txBody>
      </p:sp>
      <p:sp>
        <p:nvSpPr>
          <p:cNvPr id="4" name="Slayt Görüntüsü Yer Tutucus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tr-TR" noProof="0" dirty="0"/>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6" name="Alt 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solidFill>
                  <a:schemeClr val="tx2"/>
                </a:solidFill>
              </a:defRPr>
            </a:lvl1pPr>
          </a:lstStyle>
          <a:p>
            <a:pPr rtl="0"/>
            <a:endParaRPr lang="tr-TR" noProof="0" dirty="0"/>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solidFill>
                  <a:schemeClr val="tx2"/>
                </a:solidFill>
              </a:defRPr>
            </a:lvl1pPr>
          </a:lstStyle>
          <a:p>
            <a:fld id="{B8796F01-7154-41E0-B48B-A6921757531A}" type="slidenum">
              <a:rPr lang="tr-TR" smtClean="0"/>
              <a:pPr/>
              <a:t>‹#›</a:t>
            </a:fld>
            <a:endParaRPr lang="tr-TR" dirty="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Başlık 1"/>
          <p:cNvSpPr>
            <a:spLocks noGrp="1"/>
          </p:cNvSpPr>
          <p:nvPr>
            <p:ph type="ctrTitle"/>
          </p:nvPr>
        </p:nvSpPr>
        <p:spPr>
          <a:xfrm>
            <a:off x="4672383" y="1498601"/>
            <a:ext cx="7008574" cy="3298825"/>
          </a:xfrm>
        </p:spPr>
        <p:txBody>
          <a:bodyPr rtlCol="0">
            <a:normAutofit/>
          </a:bodyPr>
          <a:lstStyle>
            <a:lvl1pPr algn="l" rtl="0">
              <a:lnSpc>
                <a:spcPct val="90000"/>
              </a:lnSpc>
              <a:defRPr sz="5400" cap="none" baseline="0"/>
            </a:lvl1pPr>
          </a:lstStyle>
          <a:p>
            <a:pPr rtl="0"/>
            <a:r>
              <a:rPr lang="tr-TR" noProof="0"/>
              <a:t>Asıl başlık stilini düzenlemek için tıklayın</a:t>
            </a:r>
            <a:endParaRPr lang="tr-TR" noProof="0" dirty="0"/>
          </a:p>
        </p:txBody>
      </p:sp>
      <p:sp>
        <p:nvSpPr>
          <p:cNvPr id="3" name="Alt Başlık 2"/>
          <p:cNvSpPr>
            <a:spLocks noGrp="1"/>
          </p:cNvSpPr>
          <p:nvPr>
            <p:ph type="subTitle" idx="1"/>
          </p:nvPr>
        </p:nvSpPr>
        <p:spPr>
          <a:xfrm>
            <a:off x="4672383" y="4927600"/>
            <a:ext cx="7008574" cy="1244600"/>
          </a:xfrm>
        </p:spPr>
        <p:txBody>
          <a:bodyPr rtlCol="0">
            <a:normAutofit/>
          </a:bodyPr>
          <a:lstStyle>
            <a:lvl1pPr marL="0" indent="0" algn="l" rtl="0">
              <a:spcBef>
                <a:spcPts val="0"/>
              </a:spcBef>
              <a:buNone/>
              <a:defRPr sz="2800" b="0">
                <a:solidFill>
                  <a:schemeClr val="tx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tr-TR" noProof="0"/>
              <a:t>Asıl alt başlık stilini düzenlemek için tıklayın</a:t>
            </a:r>
            <a:endParaRPr lang="tr-TR" noProof="0" dirty="0"/>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rtl="0">
              <a:defRPr/>
            </a:lvl1pPr>
          </a:lstStyle>
          <a:p>
            <a:pPr rtl="0"/>
            <a:r>
              <a:rPr lang="tr-TR" noProof="0"/>
              <a:t>Asıl başlık stilini düzenlemek için tıklayın</a:t>
            </a:r>
            <a:endParaRPr lang="tr-TR" noProof="0" dirty="0"/>
          </a:p>
        </p:txBody>
      </p:sp>
      <p:sp>
        <p:nvSpPr>
          <p:cNvPr id="3" name="Dikey Metin Yer Tutucusu 2"/>
          <p:cNvSpPr>
            <a:spLocks noGrp="1"/>
          </p:cNvSpPr>
          <p:nvPr>
            <p:ph type="body" orient="vert" idx="1"/>
          </p:nvPr>
        </p:nvSpPr>
        <p:spPr/>
        <p:txBody>
          <a:bodyPr vert="eaVert"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p:txBody>
          <a:bodyPr rtlCol="0"/>
          <a:lstStyle>
            <a:lvl1pPr>
              <a:defRPr/>
            </a:lvl1pPr>
          </a:lstStyle>
          <a:p>
            <a:fld id="{D2393C2F-276E-45A2-A26D-280D43F4DEC0}" type="datetime1">
              <a:rPr lang="tr-TR" smtClean="0"/>
              <a:pPr/>
              <a:t>14.08.2023</a:t>
            </a:fld>
            <a:endParaRPr lang="tr-TR"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591C5AD9-787D-40FA-8A4D-16A055B9AF81}" type="slidenum">
              <a:rPr lang="tr-TR" noProof="0" smtClean="0"/>
              <a:t>‹#›</a:t>
            </a:fld>
            <a:endParaRPr lang="tr-TR" noProof="0" dirty="0"/>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9852633" y="274638"/>
            <a:ext cx="1422030" cy="5897561"/>
          </a:xfrm>
        </p:spPr>
        <p:txBody>
          <a:bodyPr vert="eaVert" rtlCol="0"/>
          <a:lstStyle>
            <a:lvl1pPr rtl="0">
              <a:defRPr/>
            </a:lvl1pPr>
          </a:lstStyle>
          <a:p>
            <a:pPr rtl="0"/>
            <a:r>
              <a:rPr lang="tr-TR" noProof="0"/>
              <a:t>Asıl başlık stilini düzenlemek için tıklayın</a:t>
            </a:r>
            <a:endParaRPr lang="tr-TR" noProof="0" dirty="0"/>
          </a:p>
        </p:txBody>
      </p:sp>
      <p:sp>
        <p:nvSpPr>
          <p:cNvPr id="3" name="Dikey Metin Yer Tutucusu 2"/>
          <p:cNvSpPr>
            <a:spLocks noGrp="1"/>
          </p:cNvSpPr>
          <p:nvPr>
            <p:ph type="body" orient="vert" idx="1"/>
          </p:nvPr>
        </p:nvSpPr>
        <p:spPr>
          <a:xfrm>
            <a:off x="1117309" y="274638"/>
            <a:ext cx="8532178" cy="5897561"/>
          </a:xfrm>
        </p:spPr>
        <p:txBody>
          <a:bodyPr vert="eaVert"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p:txBody>
          <a:bodyPr rtlCol="0"/>
          <a:lstStyle>
            <a:lvl1pPr>
              <a:defRPr/>
            </a:lvl1pPr>
          </a:lstStyle>
          <a:p>
            <a:fld id="{6EE73423-0FCB-43D8-A89E-348919C940EF}" type="datetime1">
              <a:rPr lang="tr-TR" smtClean="0"/>
              <a:pPr/>
              <a:t>14.08.2023</a:t>
            </a:fld>
            <a:endParaRPr lang="tr-TR"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591C5AD9-787D-40FA-8A4D-16A055B9AF81}" type="slidenum">
              <a:rPr lang="tr-TR" noProof="0" smtClean="0"/>
              <a:t>‹#›</a:t>
            </a:fld>
            <a:endParaRPr lang="tr-TR" noProof="0" dirty="0"/>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rtl="0">
              <a:defRPr/>
            </a:lvl1pPr>
          </a:lstStyle>
          <a:p>
            <a:pPr rtl="0"/>
            <a:r>
              <a:rPr lang="tr-TR" noProof="0"/>
              <a:t>Asıl başlık stilini düzenlemek için tıklayın</a:t>
            </a:r>
            <a:endParaRPr lang="tr-TR" noProof="0" dirty="0"/>
          </a:p>
        </p:txBody>
      </p:sp>
      <p:sp>
        <p:nvSpPr>
          <p:cNvPr id="3" name="İçerik Yer Tutucusu 2"/>
          <p:cNvSpPr>
            <a:spLocks noGrp="1"/>
          </p:cNvSpPr>
          <p:nvPr>
            <p:ph idx="1"/>
          </p:nvPr>
        </p:nvSpPr>
        <p:spPr/>
        <p:txBody>
          <a:bodyPr rtlCol="0"/>
          <a:lstStyle>
            <a:lvl5pPr algn="l" rtl="0">
              <a:defRPr/>
            </a:lvl5pPr>
            <a:lvl6pPr algn="l" rtl="0">
              <a:defRPr/>
            </a:lvl6pPr>
            <a:lvl7pPr algn="l" rtl="0">
              <a:defRPr baseline="0"/>
            </a:lvl7pPr>
            <a:lvl8pPr algn="l" rtl="0">
              <a:defRPr baseline="0"/>
            </a:lvl8pPr>
            <a:lvl9pPr algn="l" rtl="0">
              <a:defRPr baseline="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p:txBody>
          <a:bodyPr rtlCol="0"/>
          <a:lstStyle>
            <a:lvl1pPr>
              <a:defRPr/>
            </a:lvl1pPr>
          </a:lstStyle>
          <a:p>
            <a:fld id="{D9CD94FF-AF33-4AFA-A6D6-D15D6E4AF075}" type="datetime1">
              <a:rPr lang="tr-TR" smtClean="0"/>
              <a:pPr/>
              <a:t>14.08.2023</a:t>
            </a:fld>
            <a:endParaRPr lang="tr-TR"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DA60BA0E-20D0-4E7C-B286-26C960A6788F}" type="slidenum">
              <a:rPr lang="tr-TR" noProof="0" smtClean="0"/>
              <a:t>‹#›</a:t>
            </a:fld>
            <a:endParaRPr lang="tr-TR" noProof="0" dirty="0"/>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a:xfrm>
            <a:off x="812589" y="4445000"/>
            <a:ext cx="7008574" cy="1930400"/>
          </a:xfrm>
        </p:spPr>
        <p:txBody>
          <a:bodyPr rtlCol="0" anchor="t">
            <a:normAutofit/>
          </a:bodyPr>
          <a:lstStyle>
            <a:lvl1pPr algn="l" rtl="0">
              <a:defRPr sz="5400" b="0" cap="none" baseline="0"/>
            </a:lvl1pPr>
          </a:lstStyle>
          <a:p>
            <a:pPr rtl="0"/>
            <a:r>
              <a:rPr lang="tr-TR" noProof="0"/>
              <a:t>Asıl başlık stilini düzenlemek için tıklayın</a:t>
            </a:r>
            <a:endParaRPr lang="tr-TR" noProof="0" dirty="0"/>
          </a:p>
        </p:txBody>
      </p:sp>
      <p:sp>
        <p:nvSpPr>
          <p:cNvPr id="3" name="Metin Yer Tutucusu 2"/>
          <p:cNvSpPr>
            <a:spLocks noGrp="1"/>
          </p:cNvSpPr>
          <p:nvPr>
            <p:ph type="body" idx="1"/>
          </p:nvPr>
        </p:nvSpPr>
        <p:spPr>
          <a:xfrm>
            <a:off x="812589" y="3124200"/>
            <a:ext cx="7008574" cy="1296987"/>
          </a:xfrm>
        </p:spPr>
        <p:txBody>
          <a:bodyPr rtlCol="0" anchor="b">
            <a:normAutofit/>
          </a:bodyPr>
          <a:lstStyle>
            <a:lvl1pPr marL="0" indent="0" algn="l" rtl="0">
              <a:spcBef>
                <a:spcPts val="0"/>
              </a:spcBef>
              <a:buNone/>
              <a:defRPr sz="2800">
                <a:solidFill>
                  <a:schemeClr val="tx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tr-TR" noProof="0"/>
              <a:t>Asıl metin stillerini düzenlemek için tıklayın</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rtl="0">
              <a:defRPr/>
            </a:lvl1pPr>
          </a:lstStyle>
          <a:p>
            <a:pPr rtl="0"/>
            <a:r>
              <a:rPr lang="tr-TR" noProof="0"/>
              <a:t>Asıl başlık stilini düzenlemek için tıklayın</a:t>
            </a:r>
            <a:endParaRPr lang="tr-TR" noProof="0" dirty="0"/>
          </a:p>
        </p:txBody>
      </p:sp>
      <p:sp>
        <p:nvSpPr>
          <p:cNvPr id="3" name="İçerik Yer Tutucusu 2"/>
          <p:cNvSpPr>
            <a:spLocks noGrp="1"/>
          </p:cNvSpPr>
          <p:nvPr>
            <p:ph sz="half" idx="1"/>
          </p:nvPr>
        </p:nvSpPr>
        <p:spPr>
          <a:xfrm>
            <a:off x="111730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İçerik Yer Tutucusu 3"/>
          <p:cNvSpPr>
            <a:spLocks noGrp="1"/>
          </p:cNvSpPr>
          <p:nvPr>
            <p:ph sz="half" idx="2"/>
          </p:nvPr>
        </p:nvSpPr>
        <p:spPr>
          <a:xfrm>
            <a:off x="629755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Tarih Yer Tutucusu 4"/>
          <p:cNvSpPr>
            <a:spLocks noGrp="1"/>
          </p:cNvSpPr>
          <p:nvPr>
            <p:ph type="dt" sz="half" idx="10"/>
          </p:nvPr>
        </p:nvSpPr>
        <p:spPr/>
        <p:txBody>
          <a:bodyPr rtlCol="0"/>
          <a:lstStyle>
            <a:lvl1pPr>
              <a:defRPr/>
            </a:lvl1pPr>
          </a:lstStyle>
          <a:p>
            <a:fld id="{4260B1F9-9B61-4E5E-BE20-BD0526E05453}" type="datetime1">
              <a:rPr lang="tr-TR" smtClean="0"/>
              <a:pPr/>
              <a:t>14.08.2023</a:t>
            </a:fld>
            <a:endParaRPr lang="tr-TR"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EB37DED6-D4C7-42EE-AB49-D2E39E64FDE4}" type="slidenum">
              <a:rPr lang="tr-TR" noProof="0" smtClean="0"/>
              <a:t>‹#›</a:t>
            </a:fld>
            <a:endParaRPr lang="tr-TR" noProof="0" dirty="0"/>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algn="l" rtl="0">
              <a:defRPr/>
            </a:lvl1pPr>
          </a:lstStyle>
          <a:p>
            <a:pPr rtl="0"/>
            <a:r>
              <a:rPr lang="tr-TR" noProof="0"/>
              <a:t>Asıl başlık stilini düzenlemek için tıklayın</a:t>
            </a:r>
            <a:endParaRPr lang="tr-TR" noProof="0" dirty="0"/>
          </a:p>
        </p:txBody>
      </p:sp>
      <p:sp>
        <p:nvSpPr>
          <p:cNvPr id="3" name="Metin Yer Tutucusu 2"/>
          <p:cNvSpPr>
            <a:spLocks noGrp="1"/>
          </p:cNvSpPr>
          <p:nvPr>
            <p:ph type="body" idx="1"/>
          </p:nvPr>
        </p:nvSpPr>
        <p:spPr>
          <a:xfrm>
            <a:off x="1121372" y="1608835"/>
            <a:ext cx="4973041" cy="753363"/>
          </a:xfrm>
        </p:spPr>
        <p:txBody>
          <a:bodyPr rtlCol="0" anchor="b">
            <a:noAutofit/>
          </a:bodyPr>
          <a:lstStyle>
            <a:lvl1pPr marL="0" indent="0" algn="l" rtl="0">
              <a:spcBef>
                <a:spcPts val="0"/>
              </a:spcBef>
              <a:buNone/>
              <a:defRPr sz="20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tr-TR" noProof="0"/>
              <a:t>Asıl metin stillerini düzenlemek için tıklayın</a:t>
            </a:r>
          </a:p>
        </p:txBody>
      </p:sp>
      <p:sp>
        <p:nvSpPr>
          <p:cNvPr id="4" name="İçerik Yer Tutucusu 3"/>
          <p:cNvSpPr>
            <a:spLocks noGrp="1"/>
          </p:cNvSpPr>
          <p:nvPr>
            <p:ph sz="half" idx="2"/>
          </p:nvPr>
        </p:nvSpPr>
        <p:spPr>
          <a:xfrm>
            <a:off x="1117309" y="2590800"/>
            <a:ext cx="4977104" cy="3581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Metin Yer Tutucusu 4"/>
          <p:cNvSpPr>
            <a:spLocks noGrp="1"/>
          </p:cNvSpPr>
          <p:nvPr>
            <p:ph type="body" sz="quarter" idx="3"/>
          </p:nvPr>
        </p:nvSpPr>
        <p:spPr>
          <a:xfrm>
            <a:off x="6301622" y="1608836"/>
            <a:ext cx="4973041" cy="753362"/>
          </a:xfrm>
        </p:spPr>
        <p:txBody>
          <a:bodyPr rtlCol="0" anchor="b">
            <a:noAutofit/>
          </a:bodyPr>
          <a:lstStyle>
            <a:lvl1pPr marL="0" indent="0" algn="l" rtl="0">
              <a:spcBef>
                <a:spcPts val="0"/>
              </a:spcBef>
              <a:buNone/>
              <a:defRPr sz="20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tr-TR" noProof="0"/>
              <a:t>Asıl metin stillerini düzenlemek için tıklayın</a:t>
            </a:r>
          </a:p>
        </p:txBody>
      </p:sp>
      <p:sp>
        <p:nvSpPr>
          <p:cNvPr id="6" name="İçerik Yer Tutucusu 5"/>
          <p:cNvSpPr>
            <a:spLocks noGrp="1"/>
          </p:cNvSpPr>
          <p:nvPr>
            <p:ph sz="quarter" idx="4"/>
          </p:nvPr>
        </p:nvSpPr>
        <p:spPr>
          <a:xfrm>
            <a:off x="6297559" y="2590800"/>
            <a:ext cx="4977104" cy="3581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7" name="Tarih Yer Tutucusu 6"/>
          <p:cNvSpPr>
            <a:spLocks noGrp="1"/>
          </p:cNvSpPr>
          <p:nvPr>
            <p:ph type="dt" sz="half" idx="10"/>
          </p:nvPr>
        </p:nvSpPr>
        <p:spPr/>
        <p:txBody>
          <a:bodyPr rtlCol="0"/>
          <a:lstStyle>
            <a:lvl1pPr>
              <a:defRPr/>
            </a:lvl1pPr>
          </a:lstStyle>
          <a:p>
            <a:fld id="{874B9DD9-F15D-4B9F-93EF-364AA77EACFA}" type="datetime1">
              <a:rPr lang="tr-TR" smtClean="0"/>
              <a:pPr/>
              <a:t>14.08.2023</a:t>
            </a:fld>
            <a:endParaRPr lang="tr-TR" dirty="0"/>
          </a:p>
        </p:txBody>
      </p:sp>
      <p:sp>
        <p:nvSpPr>
          <p:cNvPr id="8" name="Alt Bilgi Yer Tutucusu 7"/>
          <p:cNvSpPr>
            <a:spLocks noGrp="1"/>
          </p:cNvSpPr>
          <p:nvPr>
            <p:ph type="ftr" sz="quarter" idx="11"/>
          </p:nvPr>
        </p:nvSpPr>
        <p:spPr/>
        <p:txBody>
          <a:bodyPr rtlCol="0"/>
          <a:lstStyle/>
          <a:p>
            <a:pPr rtl="0"/>
            <a:endParaRPr lang="tr-TR" noProof="0" dirty="0"/>
          </a:p>
        </p:txBody>
      </p:sp>
      <p:sp>
        <p:nvSpPr>
          <p:cNvPr id="9" name="Slayt Numarası Yer Tutucusu 8"/>
          <p:cNvSpPr>
            <a:spLocks noGrp="1"/>
          </p:cNvSpPr>
          <p:nvPr>
            <p:ph type="sldNum" sz="quarter" idx="12"/>
          </p:nvPr>
        </p:nvSpPr>
        <p:spPr/>
        <p:txBody>
          <a:bodyPr rtlCol="0"/>
          <a:lstStyle/>
          <a:p>
            <a:pPr rtl="0"/>
            <a:fld id="{EB37DED6-D4C7-42EE-AB49-D2E39E64FDE4}" type="slidenum">
              <a:rPr lang="tr-TR" noProof="0" smtClean="0"/>
              <a:t>‹#›</a:t>
            </a:fld>
            <a:endParaRPr lang="tr-TR" noProof="0" dirty="0"/>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rtl="0">
              <a:defRPr/>
            </a:lvl1pPr>
          </a:lstStyle>
          <a:p>
            <a:pPr rtl="0"/>
            <a:r>
              <a:rPr lang="tr-TR" noProof="0"/>
              <a:t>Asıl başlık stilini düzenlemek için tıklayın</a:t>
            </a:r>
            <a:endParaRPr lang="tr-TR" noProof="0" dirty="0"/>
          </a:p>
        </p:txBody>
      </p:sp>
      <p:sp>
        <p:nvSpPr>
          <p:cNvPr id="3" name="Tarih Yer Tutucusu 2"/>
          <p:cNvSpPr>
            <a:spLocks noGrp="1"/>
          </p:cNvSpPr>
          <p:nvPr>
            <p:ph type="dt" sz="half" idx="10"/>
          </p:nvPr>
        </p:nvSpPr>
        <p:spPr/>
        <p:txBody>
          <a:bodyPr rtlCol="0"/>
          <a:lstStyle>
            <a:lvl1pPr>
              <a:defRPr/>
            </a:lvl1pPr>
          </a:lstStyle>
          <a:p>
            <a:fld id="{79802B63-CB18-4428-940D-76000F7D0D7F}" type="datetime1">
              <a:rPr lang="tr-TR" smtClean="0"/>
              <a:pPr/>
              <a:t>14.08.2023</a:t>
            </a:fld>
            <a:endParaRPr lang="tr-TR"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EB37DED6-D4C7-42EE-AB49-D2E39E64FDE4}" type="slidenum">
              <a:rPr lang="tr-TR" noProof="0" smtClean="0"/>
              <a:t>‹#›</a:t>
            </a:fld>
            <a:endParaRPr lang="tr-TR" noProof="0" dirty="0"/>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Tarih Yer Tutucusu 1"/>
          <p:cNvSpPr>
            <a:spLocks noGrp="1"/>
          </p:cNvSpPr>
          <p:nvPr>
            <p:ph type="dt" sz="half" idx="10"/>
          </p:nvPr>
        </p:nvSpPr>
        <p:spPr/>
        <p:txBody>
          <a:bodyPr rtlCol="0"/>
          <a:lstStyle>
            <a:lvl1pPr>
              <a:defRPr/>
            </a:lvl1pPr>
          </a:lstStyle>
          <a:p>
            <a:fld id="{4A3D9A3A-F2D1-49D2-9940-81A32FD4BC1B}" type="datetime1">
              <a:rPr lang="tr-TR" smtClean="0"/>
              <a:pPr/>
              <a:t>14.08.2023</a:t>
            </a:fld>
            <a:endParaRPr lang="tr-TR" dirty="0"/>
          </a:p>
        </p:txBody>
      </p:sp>
      <p:sp>
        <p:nvSpPr>
          <p:cNvPr id="3" name="Alt Bilgi Yer Tutucusu 2"/>
          <p:cNvSpPr>
            <a:spLocks noGrp="1"/>
          </p:cNvSpPr>
          <p:nvPr>
            <p:ph type="ftr" sz="quarter" idx="11"/>
          </p:nvPr>
        </p:nvSpPr>
        <p:spPr/>
        <p:txBody>
          <a:bodyPr rtlCol="0"/>
          <a:lstStyle/>
          <a:p>
            <a:pPr rtl="0"/>
            <a:endParaRPr lang="tr-TR" noProof="0" dirty="0"/>
          </a:p>
        </p:txBody>
      </p:sp>
      <p:sp>
        <p:nvSpPr>
          <p:cNvPr id="4" name="Slayt Numarası Yer Tutucusu 3"/>
          <p:cNvSpPr>
            <a:spLocks noGrp="1"/>
          </p:cNvSpPr>
          <p:nvPr>
            <p:ph type="sldNum" sz="quarter" idx="12"/>
          </p:nvPr>
        </p:nvSpPr>
        <p:spPr/>
        <p:txBody>
          <a:bodyPr rtlCol="0"/>
          <a:lstStyle/>
          <a:p>
            <a:pPr rtl="0"/>
            <a:fld id="{EB37DED6-D4C7-42EE-AB49-D2E39E64FDE4}" type="slidenum">
              <a:rPr lang="tr-TR" noProof="0" smtClean="0"/>
              <a:t>‹#›</a:t>
            </a:fld>
            <a:endParaRPr lang="tr-TR" noProof="0" dirty="0"/>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Resim Yazılı İçerik">
    <p:spTree>
      <p:nvGrpSpPr>
        <p:cNvPr id="1" name=""/>
        <p:cNvGrpSpPr/>
        <p:nvPr/>
      </p:nvGrpSpPr>
      <p:grpSpPr>
        <a:xfrm>
          <a:off x="0" y="0"/>
          <a:ext cx="0" cy="0"/>
          <a:chOff x="0" y="0"/>
          <a:chExt cx="0" cy="0"/>
        </a:xfrm>
      </p:grpSpPr>
      <p:sp>
        <p:nvSpPr>
          <p:cNvPr id="8" name="Dikdörtgen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tr-TR" noProof="0" dirty="0"/>
          </a:p>
        </p:txBody>
      </p:sp>
      <p:sp>
        <p:nvSpPr>
          <p:cNvPr id="2" name="Başlık 1"/>
          <p:cNvSpPr>
            <a:spLocks noGrp="1"/>
          </p:cNvSpPr>
          <p:nvPr>
            <p:ph type="title"/>
          </p:nvPr>
        </p:nvSpPr>
        <p:spPr>
          <a:xfrm>
            <a:off x="304721" y="1701800"/>
            <a:ext cx="3351927" cy="2844800"/>
          </a:xfrm>
        </p:spPr>
        <p:txBody>
          <a:bodyPr rtlCol="0" anchor="b">
            <a:normAutofit/>
          </a:bodyPr>
          <a:lstStyle>
            <a:lvl1pPr algn="l" rtl="0">
              <a:defRPr sz="2000" b="1"/>
            </a:lvl1pPr>
          </a:lstStyle>
          <a:p>
            <a:pPr rtl="0"/>
            <a:r>
              <a:rPr lang="tr-TR" noProof="0"/>
              <a:t>Asıl başlık stilini düzenlemek için tıklayın</a:t>
            </a:r>
            <a:endParaRPr lang="tr-TR" noProof="0" dirty="0"/>
          </a:p>
        </p:txBody>
      </p:sp>
      <p:sp>
        <p:nvSpPr>
          <p:cNvPr id="3" name="İçerik Yer Tutucusu 2"/>
          <p:cNvSpPr>
            <a:spLocks noGrp="1"/>
          </p:cNvSpPr>
          <p:nvPr>
            <p:ph idx="1"/>
          </p:nvPr>
        </p:nvSpPr>
        <p:spPr>
          <a:xfrm>
            <a:off x="4469236" y="482600"/>
            <a:ext cx="6805427" cy="5892800"/>
          </a:xfrm>
        </p:spPr>
        <p:txBody>
          <a:bodyPr rtlCol="0">
            <a:normAutofit/>
          </a:bodyPr>
          <a:lstStyle>
            <a:lvl1pPr algn="l" rtl="0">
              <a:defRPr sz="2400"/>
            </a:lvl1pPr>
            <a:lvl2pPr algn="l" rtl="0">
              <a:defRPr sz="2000"/>
            </a:lvl2pPr>
            <a:lvl3pPr algn="l" rtl="0">
              <a:defRPr sz="1800"/>
            </a:lvl3pPr>
            <a:lvl4pPr algn="l" rtl="0">
              <a:defRPr sz="1800"/>
            </a:lvl4pPr>
            <a:lvl5pPr algn="l" rtl="0">
              <a:defRPr sz="1800"/>
            </a:lvl5pPr>
            <a:lvl6pPr algn="l" rtl="0">
              <a:defRPr sz="1800"/>
            </a:lvl6pPr>
            <a:lvl7pPr algn="l" rtl="0">
              <a:defRPr sz="1800"/>
            </a:lvl7pPr>
            <a:lvl8pPr algn="l" rtl="0">
              <a:defRPr sz="1800"/>
            </a:lvl8pPr>
            <a:lvl9pPr algn="l" rtl="0">
              <a:defRPr sz="18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Metin Yer Tutucusu 3"/>
          <p:cNvSpPr>
            <a:spLocks noGrp="1"/>
          </p:cNvSpPr>
          <p:nvPr>
            <p:ph type="body" sz="half" idx="2"/>
          </p:nvPr>
        </p:nvSpPr>
        <p:spPr>
          <a:xfrm>
            <a:off x="304721" y="4648200"/>
            <a:ext cx="3351927" cy="1727200"/>
          </a:xfrm>
        </p:spPr>
        <p:txBody>
          <a:bodyPr rtlCol="0">
            <a:normAutofit/>
          </a:bodyPr>
          <a:lstStyle>
            <a:lvl1pPr marL="0" indent="0" algn="l" rtl="0">
              <a:spcBef>
                <a:spcPts val="1200"/>
              </a:spcBef>
              <a:buNone/>
              <a:defRPr sz="16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lvl1pPr>
              <a:defRPr/>
            </a:lvl1pPr>
          </a:lstStyle>
          <a:p>
            <a:fld id="{9A7729AD-F7C7-473C-BE4B-248522DE8F48}" type="datetime1">
              <a:rPr lang="tr-TR" smtClean="0"/>
              <a:pPr/>
              <a:t>14.08.2023</a:t>
            </a:fld>
            <a:endParaRPr lang="tr-TR"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2DFBB78A-01B4-41F2-96B0-677A4A282832}" type="slidenum">
              <a:rPr lang="tr-TR" noProof="0" smtClean="0"/>
              <a:t>‹#›</a:t>
            </a:fld>
            <a:endParaRPr lang="tr-TR" noProof="0" dirty="0"/>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Resim Yazılı Resim">
    <p:spTree>
      <p:nvGrpSpPr>
        <p:cNvPr id="1" name=""/>
        <p:cNvGrpSpPr/>
        <p:nvPr/>
      </p:nvGrpSpPr>
      <p:grpSpPr>
        <a:xfrm>
          <a:off x="0" y="0"/>
          <a:ext cx="0" cy="0"/>
          <a:chOff x="0" y="0"/>
          <a:chExt cx="0" cy="0"/>
        </a:xfrm>
      </p:grpSpPr>
      <p:sp>
        <p:nvSpPr>
          <p:cNvPr id="8" name="Dikdörtgen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tr-TR" noProof="0" dirty="0"/>
          </a:p>
        </p:txBody>
      </p:sp>
      <p:sp>
        <p:nvSpPr>
          <p:cNvPr id="2" name="Başlık 1"/>
          <p:cNvSpPr>
            <a:spLocks noGrp="1"/>
          </p:cNvSpPr>
          <p:nvPr>
            <p:ph type="title"/>
          </p:nvPr>
        </p:nvSpPr>
        <p:spPr>
          <a:xfrm>
            <a:off x="2437765" y="4800600"/>
            <a:ext cx="7313295" cy="762000"/>
          </a:xfrm>
        </p:spPr>
        <p:txBody>
          <a:bodyPr rtlCol="0" anchor="b">
            <a:normAutofit/>
          </a:bodyPr>
          <a:lstStyle>
            <a:lvl1pPr algn="l" rtl="0">
              <a:defRPr sz="2000" b="1"/>
            </a:lvl1pPr>
          </a:lstStyle>
          <a:p>
            <a:pPr rtl="0"/>
            <a:r>
              <a:rPr lang="tr-TR" noProof="0"/>
              <a:t>Asıl başlık stilini düzenlemek için tıklayın</a:t>
            </a:r>
            <a:endParaRPr lang="tr-TR" noProof="0" dirty="0"/>
          </a:p>
        </p:txBody>
      </p:sp>
      <p:sp>
        <p:nvSpPr>
          <p:cNvPr id="3" name="Resim Yer Tutucusu 2"/>
          <p:cNvSpPr>
            <a:spLocks noGrp="1"/>
          </p:cNvSpPr>
          <p:nvPr>
            <p:ph type="pic" idx="1"/>
          </p:nvPr>
        </p:nvSpPr>
        <p:spPr>
          <a:xfrm>
            <a:off x="2437765" y="279401"/>
            <a:ext cx="7313295" cy="4448175"/>
          </a:xfrm>
        </p:spPr>
        <p:txBody>
          <a:bodyPr rtlCol="0">
            <a:normAutofit/>
          </a:bodyPr>
          <a:lstStyle>
            <a:lvl1pPr marL="0" indent="0" algn="l" rtl="0">
              <a:buNone/>
              <a:defRPr sz="28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tr-TR" noProof="0"/>
              <a:t>Resim eklemek için simgeye tıklayın</a:t>
            </a:r>
            <a:endParaRPr lang="tr-TR" noProof="0" dirty="0"/>
          </a:p>
        </p:txBody>
      </p:sp>
      <p:sp>
        <p:nvSpPr>
          <p:cNvPr id="4" name="Metin Yer Tutucusu 3"/>
          <p:cNvSpPr>
            <a:spLocks noGrp="1"/>
          </p:cNvSpPr>
          <p:nvPr>
            <p:ph type="body" sz="half" idx="2"/>
          </p:nvPr>
        </p:nvSpPr>
        <p:spPr>
          <a:xfrm>
            <a:off x="2437765" y="5562600"/>
            <a:ext cx="7313295" cy="812800"/>
          </a:xfrm>
        </p:spPr>
        <p:txBody>
          <a:bodyPr rtlCol="0">
            <a:normAutofit/>
          </a:bodyPr>
          <a:lstStyle>
            <a:lvl1pPr marL="0" indent="0" algn="l" rtl="0">
              <a:spcBef>
                <a:spcPts val="0"/>
              </a:spcBef>
              <a:buNone/>
              <a:defRPr sz="16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lvl1pPr>
              <a:defRPr/>
            </a:lvl1pPr>
          </a:lstStyle>
          <a:p>
            <a:fld id="{FCFCCC71-70BB-43D3-97CB-6EEE61369627}" type="datetime1">
              <a:rPr lang="tr-TR" smtClean="0"/>
              <a:pPr/>
              <a:t>14.08.2023</a:t>
            </a:fld>
            <a:endParaRPr lang="tr-TR"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2DFBB78A-01B4-41F2-96B0-677A4A282832}" type="slidenum">
              <a:rPr lang="tr-TR" noProof="0" smtClean="0"/>
              <a:t>‹#›</a:t>
            </a:fld>
            <a:endParaRPr lang="tr-TR" noProof="0" dirty="0"/>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Dikdörtgen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tr-TR" noProof="0" dirty="0"/>
          </a:p>
        </p:txBody>
      </p:sp>
      <p:sp>
        <p:nvSpPr>
          <p:cNvPr id="2" name="Başlık Yer Tutucusu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pPr rtl="0"/>
            <a:r>
              <a:rPr lang="tr-TR" noProof="0" dirty="0"/>
              <a:t>Asıl başlık stili için tıklatın</a:t>
            </a:r>
          </a:p>
        </p:txBody>
      </p:sp>
      <p:sp>
        <p:nvSpPr>
          <p:cNvPr id="3" name="Metin Yer Tutucusu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4" name="Tarih Yer Tutucusu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rtl="0">
              <a:defRPr sz="1200">
                <a:solidFill>
                  <a:schemeClr val="tx2">
                    <a:lumMod val="50000"/>
                    <a:lumOff val="50000"/>
                  </a:schemeClr>
                </a:solidFill>
              </a:defRPr>
            </a:lvl1pPr>
          </a:lstStyle>
          <a:p>
            <a:fld id="{4E217E46-B403-4530-8B5B-57B5C1217BD3}" type="datetime1">
              <a:rPr lang="tr-TR" smtClean="0"/>
              <a:pPr/>
              <a:t>14.08.2023</a:t>
            </a:fld>
            <a:endParaRPr lang="tr-TR" dirty="0"/>
          </a:p>
        </p:txBody>
      </p:sp>
      <p:sp>
        <p:nvSpPr>
          <p:cNvPr id="5" name="Alt Bilgi Yer Tutucusu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rtl="0">
              <a:defRPr sz="1200">
                <a:solidFill>
                  <a:schemeClr val="tx2">
                    <a:lumMod val="50000"/>
                    <a:lumOff val="50000"/>
                  </a:schemeClr>
                </a:solidFill>
              </a:defRPr>
            </a:lvl1pPr>
          </a:lstStyle>
          <a:p>
            <a:pPr rtl="0"/>
            <a:endParaRPr lang="tr-TR" noProof="0" dirty="0"/>
          </a:p>
        </p:txBody>
      </p:sp>
      <p:sp>
        <p:nvSpPr>
          <p:cNvPr id="6" name="Slayt Numarası Yer Tutucusu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rtl="0">
              <a:defRPr sz="1200">
                <a:solidFill>
                  <a:schemeClr val="tx2">
                    <a:lumMod val="50000"/>
                    <a:lumOff val="50000"/>
                  </a:schemeClr>
                </a:solidFill>
              </a:defRPr>
            </a:lvl1pPr>
          </a:lstStyle>
          <a:p>
            <a:fld id="{EB37DED6-D4C7-42EE-AB49-D2E39E64FDE4}" type="slidenum">
              <a:rPr lang="tr-TR" smtClean="0"/>
              <a:pPr/>
              <a:t>‹#›</a:t>
            </a:fld>
            <a:endParaRPr lang="tr-TR" dirty="0"/>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image" Target="../media/image23.JPG"/><Relationship Id="rId1" Type="http://schemas.openxmlformats.org/officeDocument/2006/relationships/slideLayout" Target="../slideLayouts/slideLayout4.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 Id="rId9" Type="http://schemas.openxmlformats.org/officeDocument/2006/relationships/image" Target="../media/image30.JPG"/></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4.xml"/><Relationship Id="rId5" Type="http://schemas.openxmlformats.org/officeDocument/2006/relationships/image" Target="../media/image38.jpe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jpg"/><Relationship Id="rId1" Type="http://schemas.openxmlformats.org/officeDocument/2006/relationships/slideLayout" Target="../slideLayouts/slideLayout4.xml"/><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eg"/><Relationship Id="rId1" Type="http://schemas.openxmlformats.org/officeDocument/2006/relationships/slideLayout" Target="../slideLayouts/slideLayout4.xml"/><Relationship Id="rId4" Type="http://schemas.openxmlformats.org/officeDocument/2006/relationships/image" Target="../media/image49.JPG"/></Relationships>
</file>

<file path=ppt/slides/_rels/slide2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4672383" y="1498601"/>
            <a:ext cx="7008574" cy="2074415"/>
          </a:xfrm>
        </p:spPr>
        <p:txBody>
          <a:bodyPr rtlCol="0"/>
          <a:lstStyle/>
          <a:p>
            <a:pPr algn="ctr" rtl="0"/>
            <a:r>
              <a:rPr lang="tr" dirty="0"/>
              <a:t>Üniversite Yaşamına Giriş</a:t>
            </a:r>
            <a:endParaRPr lang="en-US" dirty="0"/>
          </a:p>
        </p:txBody>
      </p:sp>
      <p:sp>
        <p:nvSpPr>
          <p:cNvPr id="3" name="Alt Başlık 2"/>
          <p:cNvSpPr>
            <a:spLocks noGrp="1"/>
          </p:cNvSpPr>
          <p:nvPr>
            <p:ph type="subTitle" idx="1"/>
          </p:nvPr>
        </p:nvSpPr>
        <p:spPr>
          <a:xfrm>
            <a:off x="4672383" y="4005064"/>
            <a:ext cx="7008574" cy="1244600"/>
          </a:xfrm>
        </p:spPr>
        <p:txBody>
          <a:bodyPr rtlCol="0"/>
          <a:lstStyle/>
          <a:p>
            <a:pPr algn="ctr" rtl="0"/>
            <a:r>
              <a:rPr lang="tr" dirty="0"/>
              <a:t>SAKARYA İLİ COĞRAFYASI </a:t>
            </a:r>
            <a:endParaRPr lang="en-US" dirty="0"/>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2AA008-04D9-4405-914E-62F16B5FF220}"/>
              </a:ext>
            </a:extLst>
          </p:cNvPr>
          <p:cNvSpPr>
            <a:spLocks noGrp="1"/>
          </p:cNvSpPr>
          <p:nvPr>
            <p:ph type="title"/>
          </p:nvPr>
        </p:nvSpPr>
        <p:spPr>
          <a:xfrm>
            <a:off x="1557908" y="476672"/>
            <a:ext cx="3392927" cy="720080"/>
          </a:xfrm>
        </p:spPr>
        <p:txBody>
          <a:bodyPr>
            <a:noAutofit/>
          </a:bodyPr>
          <a:lstStyle/>
          <a:p>
            <a:pPr algn="ctr"/>
            <a:br>
              <a:rPr lang="tr-TR" sz="2400" dirty="0">
                <a:effectLst/>
                <a:latin typeface="Calibri" panose="020F0502020204030204" pitchFamily="34" charset="0"/>
                <a:ea typeface="Calibri" panose="020F0502020204030204" pitchFamily="34" charset="0"/>
                <a:cs typeface="Times New Roman" panose="02020603050405020304" pitchFamily="18" charset="0"/>
              </a:rPr>
            </a:br>
            <a:br>
              <a:rPr lang="tr-TR" sz="2400" dirty="0">
                <a:effectLst/>
                <a:latin typeface="Calibri" panose="020F0502020204030204" pitchFamily="34" charset="0"/>
                <a:ea typeface="Calibri" panose="020F0502020204030204" pitchFamily="34" charset="0"/>
                <a:cs typeface="Times New Roman" panose="02020603050405020304" pitchFamily="18" charset="0"/>
              </a:rPr>
            </a:br>
            <a:br>
              <a:rPr lang="tr-TR" sz="2400" dirty="0">
                <a:effectLst/>
                <a:latin typeface="Calibri" panose="020F0502020204030204" pitchFamily="34" charset="0"/>
                <a:ea typeface="Calibri" panose="020F0502020204030204" pitchFamily="34" charset="0"/>
                <a:cs typeface="Times New Roman" panose="02020603050405020304" pitchFamily="18" charset="0"/>
              </a:rPr>
            </a:br>
            <a:br>
              <a:rPr lang="tr-TR" sz="2400" dirty="0">
                <a:effectLst/>
                <a:latin typeface="Calibri" panose="020F0502020204030204" pitchFamily="34" charset="0"/>
                <a:ea typeface="Calibri" panose="020F0502020204030204" pitchFamily="34" charset="0"/>
                <a:cs typeface="Times New Roman" panose="02020603050405020304" pitchFamily="18" charset="0"/>
              </a:rPr>
            </a:br>
            <a:br>
              <a:rPr lang="tr-TR" sz="2400" dirty="0">
                <a:effectLst/>
                <a:latin typeface="Calibri" panose="020F0502020204030204" pitchFamily="34" charset="0"/>
                <a:ea typeface="Calibri" panose="020F0502020204030204" pitchFamily="34" charset="0"/>
                <a:cs typeface="Times New Roman" panose="02020603050405020304" pitchFamily="18" charset="0"/>
              </a:rPr>
            </a:br>
            <a:br>
              <a:rPr lang="tr-TR" sz="2400" dirty="0">
                <a:effectLst/>
                <a:latin typeface="Calibri" panose="020F0502020204030204" pitchFamily="34" charset="0"/>
                <a:ea typeface="Calibri" panose="020F0502020204030204" pitchFamily="34" charset="0"/>
                <a:cs typeface="Times New Roman" panose="02020603050405020304" pitchFamily="18" charset="0"/>
              </a:rPr>
            </a:br>
            <a:br>
              <a:rPr lang="tr-TR" sz="2400" dirty="0">
                <a:effectLst/>
                <a:latin typeface="Calibri" panose="020F0502020204030204" pitchFamily="34" charset="0"/>
                <a:ea typeface="Calibri" panose="020F0502020204030204" pitchFamily="34" charset="0"/>
                <a:cs typeface="Times New Roman" panose="02020603050405020304" pitchFamily="18" charset="0"/>
              </a:rPr>
            </a:br>
            <a:br>
              <a:rPr lang="tr-TR" sz="2400" dirty="0">
                <a:effectLst/>
                <a:latin typeface="Calibri" panose="020F0502020204030204" pitchFamily="34" charset="0"/>
                <a:ea typeface="Calibri" panose="020F0502020204030204" pitchFamily="34" charset="0"/>
                <a:cs typeface="Times New Roman" panose="02020603050405020304" pitchFamily="18" charset="0"/>
              </a:rPr>
            </a:br>
            <a:br>
              <a:rPr lang="tr-TR" sz="2400" dirty="0">
                <a:effectLst/>
                <a:latin typeface="Calibri" panose="020F0502020204030204" pitchFamily="34" charset="0"/>
                <a:ea typeface="Calibri" panose="020F0502020204030204" pitchFamily="34" charset="0"/>
                <a:cs typeface="Times New Roman" panose="02020603050405020304" pitchFamily="18" charset="0"/>
              </a:rPr>
            </a:br>
            <a:br>
              <a:rPr lang="tr-TR" sz="2400" dirty="0">
                <a:effectLst/>
                <a:latin typeface="Calibri" panose="020F0502020204030204" pitchFamily="34" charset="0"/>
                <a:ea typeface="Calibri" panose="020F0502020204030204" pitchFamily="34" charset="0"/>
                <a:cs typeface="Times New Roman" panose="02020603050405020304" pitchFamily="18" charset="0"/>
              </a:rPr>
            </a:br>
            <a:br>
              <a:rPr lang="tr-TR" sz="2400" dirty="0">
                <a:effectLst/>
                <a:latin typeface="Calibri" panose="020F0502020204030204" pitchFamily="34" charset="0"/>
                <a:ea typeface="Calibri" panose="020F0502020204030204" pitchFamily="34" charset="0"/>
                <a:cs typeface="Times New Roman" panose="02020603050405020304" pitchFamily="18" charset="0"/>
              </a:rPr>
            </a:br>
            <a:br>
              <a:rPr lang="tr-TR" sz="2400" dirty="0">
                <a:effectLst/>
                <a:latin typeface="Calibri" panose="020F0502020204030204" pitchFamily="34" charset="0"/>
                <a:ea typeface="Calibri" panose="020F0502020204030204" pitchFamily="34" charset="0"/>
                <a:cs typeface="Times New Roman" panose="02020603050405020304" pitchFamily="18" charset="0"/>
              </a:rPr>
            </a:br>
            <a:br>
              <a:rPr lang="tr-TR" sz="2400" dirty="0">
                <a:effectLst/>
                <a:latin typeface="Calibri" panose="020F0502020204030204" pitchFamily="34" charset="0"/>
                <a:ea typeface="Calibri" panose="020F0502020204030204" pitchFamily="34" charset="0"/>
                <a:cs typeface="Times New Roman" panose="02020603050405020304" pitchFamily="18" charset="0"/>
              </a:rPr>
            </a:br>
            <a:br>
              <a:rPr lang="tr-TR" sz="2400" dirty="0">
                <a:effectLst/>
                <a:latin typeface="Calibri" panose="020F0502020204030204" pitchFamily="34" charset="0"/>
                <a:ea typeface="Calibri" panose="020F0502020204030204" pitchFamily="34" charset="0"/>
                <a:cs typeface="Times New Roman" panose="02020603050405020304" pitchFamily="18" charset="0"/>
              </a:rPr>
            </a:br>
            <a:r>
              <a:rPr lang="tr-TR" sz="2400" dirty="0">
                <a:latin typeface="Calibri" panose="020F0502020204030204" pitchFamily="34" charset="0"/>
                <a:ea typeface="Calibri" panose="020F0502020204030204" pitchFamily="34" charset="0"/>
                <a:cs typeface="Times New Roman" panose="02020603050405020304" pitchFamily="18" charset="0"/>
              </a:rPr>
              <a:t>BİTKİ ÖRTÜSÜ </a:t>
            </a:r>
            <a:endParaRPr lang="tr-TR" sz="2400" dirty="0"/>
          </a:p>
        </p:txBody>
      </p:sp>
      <p:sp>
        <p:nvSpPr>
          <p:cNvPr id="3" name="İçerik Yer Tutucusu 2">
            <a:extLst>
              <a:ext uri="{FF2B5EF4-FFF2-40B4-BE49-F238E27FC236}">
                <a16:creationId xmlns:a16="http://schemas.microsoft.com/office/drawing/2014/main" id="{78ABEB35-8E1A-465A-B107-69165B2060BF}"/>
              </a:ext>
            </a:extLst>
          </p:cNvPr>
          <p:cNvSpPr>
            <a:spLocks noGrp="1"/>
          </p:cNvSpPr>
          <p:nvPr>
            <p:ph sz="half" idx="1"/>
          </p:nvPr>
        </p:nvSpPr>
        <p:spPr>
          <a:xfrm>
            <a:off x="693812" y="1412776"/>
            <a:ext cx="5400601" cy="4759424"/>
          </a:xfrm>
        </p:spPr>
        <p:txBody>
          <a:bodyPr>
            <a:normAutofit fontScale="92500" lnSpcReduction="10000"/>
          </a:bodyPr>
          <a:lstStyle/>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Sakarya, Avrupa-Sibirya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fitocoğrafya</a:t>
            </a:r>
            <a:r>
              <a:rPr lang="tr-TR" sz="1800" dirty="0">
                <a:effectLst/>
                <a:latin typeface="Calibri" panose="020F0502020204030204" pitchFamily="34" charset="0"/>
                <a:ea typeface="Calibri" panose="020F0502020204030204" pitchFamily="34" charset="0"/>
                <a:cs typeface="Times New Roman" panose="02020603050405020304" pitchFamily="18" charset="0"/>
              </a:rPr>
              <a:t> bölgesinin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Öksin</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provensi</a:t>
            </a:r>
            <a:r>
              <a:rPr lang="tr-TR" sz="1800" dirty="0">
                <a:effectLst/>
                <a:latin typeface="Calibri" panose="020F0502020204030204" pitchFamily="34" charset="0"/>
                <a:ea typeface="Calibri" panose="020F0502020204030204" pitchFamily="34" charset="0"/>
                <a:cs typeface="Times New Roman" panose="02020603050405020304" pitchFamily="18" charset="0"/>
              </a:rPr>
              <a:t> içinde yer alır. Orman formasyonu en geniş yayılışa sahip olan formasyondur. Sakarya’nın alt ve kıyı kuşağında yaprağını döken ağaç ve çalılar yayılış gösterirken yüksek alanlarda soğuk ve nemli ortamlarda yetişen iğne yapraklı ormanlar yayılış gösterir. </a:t>
            </a:r>
          </a:p>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Sakarya’da yayılış gösteren ormanlar </a:t>
            </a:r>
            <a:r>
              <a:rPr lang="tr-TR"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geniş yapraklı nemli </a:t>
            </a:r>
            <a:r>
              <a:rPr lang="tr-TR" sz="1800" dirty="0">
                <a:effectLst/>
                <a:latin typeface="Calibri" panose="020F0502020204030204" pitchFamily="34" charset="0"/>
                <a:ea typeface="Calibri" panose="020F0502020204030204" pitchFamily="34" charset="0"/>
                <a:cs typeface="Times New Roman" panose="02020603050405020304" pitchFamily="18" charset="0"/>
              </a:rPr>
              <a:t>ormanlardır. Orman vejetasyonunun tahrip edildiği alanlarda genellikle </a:t>
            </a:r>
            <a:r>
              <a:rPr lang="tr-TR"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fındık</a:t>
            </a:r>
            <a:r>
              <a:rPr lang="tr-TR" sz="1800" dirty="0">
                <a:effectLst/>
                <a:latin typeface="Calibri" panose="020F0502020204030204" pitchFamily="34" charset="0"/>
                <a:ea typeface="Calibri" panose="020F0502020204030204" pitchFamily="34" charset="0"/>
                <a:cs typeface="Times New Roman" panose="02020603050405020304" pitchFamily="18" charset="0"/>
              </a:rPr>
              <a:t> tarımı yapıldığı görülmektedir. </a:t>
            </a:r>
          </a:p>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Adapazarı Ovası’nda ormanlar tahrip edilerek tarım alanına dönüşmüştür. Sakarya sahip olduğu ekolojik koşullar nedeniyle doğal bitki örtüsünün gelişebilmesi, varlığını sürdürebilmesi ve tahrip edilmediği taktirde yenilenebilmesi için uygun şartlara sahiptir. </a:t>
            </a:r>
          </a:p>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Sakarya ili genelinde görülen ağaç türleri ise </a:t>
            </a:r>
            <a:r>
              <a:rPr lang="tr-TR"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kayın, köknar, çam, meşe, dişbudak, karaağaç, kestane ve ıhlamurdur. </a:t>
            </a:r>
          </a:p>
          <a:p>
            <a:pPr marL="0" indent="0">
              <a:buNone/>
            </a:pP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tr-TR" sz="1800" dirty="0">
              <a:latin typeface="Calibri" panose="020F0502020204030204" pitchFamily="34" charset="0"/>
              <a:cs typeface="Times New Roman" panose="02020603050405020304" pitchFamily="18" charset="0"/>
            </a:endParaRPr>
          </a:p>
        </p:txBody>
      </p:sp>
      <p:pic>
        <p:nvPicPr>
          <p:cNvPr id="6" name="İçerik Yer Tutucusu 5">
            <a:extLst>
              <a:ext uri="{FF2B5EF4-FFF2-40B4-BE49-F238E27FC236}">
                <a16:creationId xmlns:a16="http://schemas.microsoft.com/office/drawing/2014/main" id="{B4E3D822-CDA3-4505-92B2-BD13F1BDC81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86500" y="180720"/>
            <a:ext cx="4464496" cy="6496560"/>
          </a:xfrm>
        </p:spPr>
      </p:pic>
    </p:spTree>
    <p:extLst>
      <p:ext uri="{BB962C8B-B14F-4D97-AF65-F5344CB8AC3E}">
        <p14:creationId xmlns:p14="http://schemas.microsoft.com/office/powerpoint/2010/main" val="319450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54F104-0847-4F42-BF94-C6CAEF72E572}"/>
              </a:ext>
            </a:extLst>
          </p:cNvPr>
          <p:cNvSpPr>
            <a:spLocks noGrp="1"/>
          </p:cNvSpPr>
          <p:nvPr>
            <p:ph type="title"/>
          </p:nvPr>
        </p:nvSpPr>
        <p:spPr>
          <a:xfrm>
            <a:off x="1917948" y="116632"/>
            <a:ext cx="2168791" cy="360040"/>
          </a:xfrm>
        </p:spPr>
        <p:txBody>
          <a:bodyPr/>
          <a:lstStyle/>
          <a:p>
            <a:pPr algn="ctr"/>
            <a:r>
              <a:rPr lang="tr-TR" sz="1800" dirty="0">
                <a:effectLst/>
                <a:latin typeface="Calibri" panose="020F0502020204030204" pitchFamily="34" charset="0"/>
                <a:ea typeface="Calibri" panose="020F0502020204030204" pitchFamily="34" charset="0"/>
                <a:cs typeface="Times New Roman" panose="02020603050405020304" pitchFamily="18" charset="0"/>
              </a:rPr>
              <a:t>NÜFUS</a:t>
            </a:r>
            <a:endParaRPr lang="tr-TR" dirty="0"/>
          </a:p>
        </p:txBody>
      </p:sp>
      <p:sp>
        <p:nvSpPr>
          <p:cNvPr id="3" name="İçerik Yer Tutucusu 2">
            <a:extLst>
              <a:ext uri="{FF2B5EF4-FFF2-40B4-BE49-F238E27FC236}">
                <a16:creationId xmlns:a16="http://schemas.microsoft.com/office/drawing/2014/main" id="{0C499374-6D28-4E26-8AF5-B8AA98FCF767}"/>
              </a:ext>
            </a:extLst>
          </p:cNvPr>
          <p:cNvSpPr>
            <a:spLocks noGrp="1"/>
          </p:cNvSpPr>
          <p:nvPr>
            <p:ph sz="half" idx="1"/>
          </p:nvPr>
        </p:nvSpPr>
        <p:spPr>
          <a:xfrm>
            <a:off x="477788" y="489860"/>
            <a:ext cx="5832648" cy="3267026"/>
          </a:xfrm>
        </p:spPr>
        <p:txBody>
          <a:bodyPr>
            <a:normAutofit lnSpcReduction="10000"/>
          </a:bodyPr>
          <a:lstStyle/>
          <a:p>
            <a:pPr marL="0" indent="0" algn="just">
              <a:buNone/>
            </a:pPr>
            <a:r>
              <a:rPr lang="tr-TR" sz="1600" dirty="0">
                <a:effectLst/>
                <a:latin typeface="Calibri" panose="020F0502020204030204" pitchFamily="34" charset="0"/>
                <a:ea typeface="Calibri" panose="020F0502020204030204" pitchFamily="34" charset="0"/>
                <a:cs typeface="Times New Roman" panose="02020603050405020304" pitchFamily="18" charset="0"/>
              </a:rPr>
              <a:t>Şehirleşme ve sanayileşme açısından Türkiye’nin önemli şehirlerden biri olan </a:t>
            </a:r>
            <a:r>
              <a:rPr lang="tr-TR"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Sakarya 1954 yılında il olmuştur</a:t>
            </a:r>
            <a:r>
              <a:rPr lang="tr-TR" sz="1600" dirty="0">
                <a:effectLst/>
                <a:latin typeface="Calibri" panose="020F0502020204030204" pitchFamily="34" charset="0"/>
                <a:ea typeface="Calibri" panose="020F0502020204030204" pitchFamily="34" charset="0"/>
                <a:cs typeface="Times New Roman" panose="02020603050405020304" pitchFamily="18" charset="0"/>
              </a:rPr>
              <a:t>. Zirai Donatım, Vagon ve Şeker Fabrikaları gibi önemli </a:t>
            </a:r>
            <a:r>
              <a:rPr lang="tr-TR"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sanayi tesislerinin kurulması</a:t>
            </a:r>
            <a:r>
              <a:rPr lang="tr-TR" sz="1600" dirty="0">
                <a:effectLst/>
                <a:latin typeface="Calibri" panose="020F0502020204030204" pitchFamily="34" charset="0"/>
                <a:ea typeface="Calibri" panose="020F0502020204030204" pitchFamily="34" charset="0"/>
                <a:cs typeface="Times New Roman" panose="02020603050405020304" pitchFamily="18" charset="0"/>
              </a:rPr>
              <a:t>, doğudan batıya ve de kırdan şehre doğru </a:t>
            </a:r>
            <a:r>
              <a:rPr lang="tr-TR"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göç hareketlerinin de etkisi </a:t>
            </a:r>
            <a:r>
              <a:rPr lang="tr-TR" sz="1600" dirty="0">
                <a:effectLst/>
                <a:latin typeface="Calibri" panose="020F0502020204030204" pitchFamily="34" charset="0"/>
                <a:ea typeface="Calibri" panose="020F0502020204030204" pitchFamily="34" charset="0"/>
                <a:cs typeface="Times New Roman" panose="02020603050405020304" pitchFamily="18" charset="0"/>
              </a:rPr>
              <a:t>ile nüfusu sürekli artan şehirlerden biri olmuştur. 17 Ağustos 1999 </a:t>
            </a:r>
            <a:r>
              <a:rPr lang="tr-TR"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depreminde</a:t>
            </a:r>
            <a:r>
              <a:rPr lang="tr-TR" sz="1600" dirty="0">
                <a:effectLst/>
                <a:latin typeface="Calibri" panose="020F0502020204030204" pitchFamily="34" charset="0"/>
                <a:ea typeface="Calibri" panose="020F0502020204030204" pitchFamily="34" charset="0"/>
                <a:cs typeface="Times New Roman" panose="02020603050405020304" pitchFamily="18" charset="0"/>
              </a:rPr>
              <a:t> ciddi can kayıpları ile birlikte çok sayıda binanın yıkılması, şehir altyapısının tahribi vb. gibi nedenler şehirsel gelişimi yavaşlatmıştır. Bu nedenle depremin hemen sonrasında şehir dışına göçlerde artış yaşanmakla birlikte </a:t>
            </a:r>
            <a:r>
              <a:rPr lang="tr-TR"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şehrin yeniden yapılanma sürecine girmesi</a:t>
            </a:r>
            <a:r>
              <a:rPr lang="tr-TR" sz="1600" dirty="0">
                <a:effectLst/>
                <a:latin typeface="Calibri" panose="020F0502020204030204" pitchFamily="34" charset="0"/>
                <a:ea typeface="Calibri" panose="020F0502020204030204" pitchFamily="34" charset="0"/>
                <a:cs typeface="Times New Roman" panose="02020603050405020304" pitchFamily="18" charset="0"/>
              </a:rPr>
              <a:t>, </a:t>
            </a:r>
            <a:r>
              <a:rPr lang="tr-TR"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devletin önemli yatırım süreçlerini başlatması </a:t>
            </a:r>
            <a:r>
              <a:rPr lang="tr-TR" sz="1600" dirty="0">
                <a:effectLst/>
                <a:latin typeface="Calibri" panose="020F0502020204030204" pitchFamily="34" charset="0"/>
                <a:ea typeface="Calibri" panose="020F0502020204030204" pitchFamily="34" charset="0"/>
                <a:cs typeface="Times New Roman" panose="02020603050405020304" pitchFamily="18" charset="0"/>
              </a:rPr>
              <a:t>ve de </a:t>
            </a:r>
            <a:r>
              <a:rPr lang="tr-TR"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şehrin büyükşehir olması </a:t>
            </a:r>
            <a:r>
              <a:rPr lang="tr-TR" sz="1600" dirty="0">
                <a:effectLst/>
                <a:latin typeface="Calibri" panose="020F0502020204030204" pitchFamily="34" charset="0"/>
                <a:ea typeface="Calibri" panose="020F0502020204030204" pitchFamily="34" charset="0"/>
                <a:cs typeface="Times New Roman" panose="02020603050405020304" pitchFamily="18" charset="0"/>
              </a:rPr>
              <a:t>şehir nüfusunda önemli artışlara neden olmuştur. 2000’li yıllardan sonra etkili olan nüfus artışında ise </a:t>
            </a:r>
            <a:r>
              <a:rPr lang="tr-TR"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Sakarya Üniversitesi’nin öğrenci sayısındaki artış </a:t>
            </a:r>
            <a:r>
              <a:rPr lang="tr-TR" sz="1600" dirty="0">
                <a:effectLst/>
                <a:latin typeface="Calibri" panose="020F0502020204030204" pitchFamily="34" charset="0"/>
                <a:ea typeface="Calibri" panose="020F0502020204030204" pitchFamily="34" charset="0"/>
                <a:cs typeface="Times New Roman" panose="02020603050405020304" pitchFamily="18" charset="0"/>
              </a:rPr>
              <a:t>ciddi bir etkendir. </a:t>
            </a:r>
          </a:p>
          <a:p>
            <a:pPr marL="0" indent="0">
              <a:buNone/>
            </a:pP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tr-TR" dirty="0"/>
          </a:p>
        </p:txBody>
      </p:sp>
      <p:pic>
        <p:nvPicPr>
          <p:cNvPr id="6" name="İçerik Yer Tutucusu 5">
            <a:extLst>
              <a:ext uri="{FF2B5EF4-FFF2-40B4-BE49-F238E27FC236}">
                <a16:creationId xmlns:a16="http://schemas.microsoft.com/office/drawing/2014/main" id="{9C9B649F-508F-4235-BEE7-C9872CEC4C3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48374" y="0"/>
            <a:ext cx="4782889" cy="3645024"/>
          </a:xfrm>
        </p:spPr>
      </p:pic>
      <p:pic>
        <p:nvPicPr>
          <p:cNvPr id="8" name="Resim 7">
            <a:extLst>
              <a:ext uri="{FF2B5EF4-FFF2-40B4-BE49-F238E27FC236}">
                <a16:creationId xmlns:a16="http://schemas.microsoft.com/office/drawing/2014/main" id="{08FE08C1-8836-4735-B1D9-5BA57EE25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7611" y="3555321"/>
            <a:ext cx="4810345" cy="3267026"/>
          </a:xfrm>
          <a:prstGeom prst="rect">
            <a:avLst/>
          </a:prstGeom>
        </p:spPr>
      </p:pic>
      <p:pic>
        <p:nvPicPr>
          <p:cNvPr id="12" name="Resim 11">
            <a:extLst>
              <a:ext uri="{FF2B5EF4-FFF2-40B4-BE49-F238E27FC236}">
                <a16:creationId xmlns:a16="http://schemas.microsoft.com/office/drawing/2014/main" id="{1FCD990C-D18C-4A36-9A42-3E37A632B6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836" y="3555321"/>
            <a:ext cx="5270774" cy="3022004"/>
          </a:xfrm>
          <a:prstGeom prst="rect">
            <a:avLst/>
          </a:prstGeom>
        </p:spPr>
      </p:pic>
    </p:spTree>
    <p:extLst>
      <p:ext uri="{BB962C8B-B14F-4D97-AF65-F5344CB8AC3E}">
        <p14:creationId xmlns:p14="http://schemas.microsoft.com/office/powerpoint/2010/main" val="426928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AAD0608-E88F-4752-905D-6B24163F15C0}"/>
              </a:ext>
            </a:extLst>
          </p:cNvPr>
          <p:cNvSpPr>
            <a:spLocks noGrp="1"/>
          </p:cNvSpPr>
          <p:nvPr>
            <p:ph sz="half" idx="1"/>
          </p:nvPr>
        </p:nvSpPr>
        <p:spPr>
          <a:xfrm>
            <a:off x="261764" y="332656"/>
            <a:ext cx="6480720" cy="2232248"/>
          </a:xfrm>
        </p:spPr>
        <p:txBody>
          <a:bodyPr>
            <a:normAutofit fontScale="85000" lnSpcReduction="10000"/>
          </a:bodyPr>
          <a:lstStyle/>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2007 yılından itibaren adrese dayalı kayıt sistemine geçilmesi ile birlikte Sakarya nüfusu ve nüfus artışı ile ilgili meseleleri daha doğru analiz edebilme imkânı doğmuştur. Sakarya 2007’den günümüze Türkiye ortalamasının üzerinde nüfus artışı ile hep dikkati çeken şehirlerden biri olmuştur. </a:t>
            </a:r>
          </a:p>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Sakarya ilindeki nüfusun geçmişten günümüze şehirleşme oranlarına bakıldığında ise 1935 yılında nüfusun büyük bir bölümünün (%83,62) kırsal kesimde yaşadığı görülmektedir. 1980 sonrasında hızlanan şehirleşme ile birlikte şehirli nüfus hızla artmış ve günümüzde, nüfusun %67,38’i şehirlerde yaşar hale gelmiştir. </a:t>
            </a:r>
          </a:p>
          <a:p>
            <a:pPr marL="0" indent="0" algn="just">
              <a:buNone/>
            </a:pP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tr-TR" dirty="0"/>
          </a:p>
        </p:txBody>
      </p:sp>
      <p:pic>
        <p:nvPicPr>
          <p:cNvPr id="6" name="İçerik Yer Tutucusu 5">
            <a:extLst>
              <a:ext uri="{FF2B5EF4-FFF2-40B4-BE49-F238E27FC236}">
                <a16:creationId xmlns:a16="http://schemas.microsoft.com/office/drawing/2014/main" id="{8BA1A6D9-2ABF-414F-B3B8-6E759DF7938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86500" y="188640"/>
            <a:ext cx="4799948" cy="3717032"/>
          </a:xfrm>
        </p:spPr>
      </p:pic>
      <p:pic>
        <p:nvPicPr>
          <p:cNvPr id="8" name="Resim 7">
            <a:extLst>
              <a:ext uri="{FF2B5EF4-FFF2-40B4-BE49-F238E27FC236}">
                <a16:creationId xmlns:a16="http://schemas.microsoft.com/office/drawing/2014/main" id="{4CFD77E6-40E0-49C6-98AD-5B3D0CEB0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884" y="2371480"/>
            <a:ext cx="4896544" cy="4404252"/>
          </a:xfrm>
          <a:prstGeom prst="rect">
            <a:avLst/>
          </a:prstGeom>
        </p:spPr>
      </p:pic>
      <p:sp>
        <p:nvSpPr>
          <p:cNvPr id="9" name="Metin kutusu 8">
            <a:extLst>
              <a:ext uri="{FF2B5EF4-FFF2-40B4-BE49-F238E27FC236}">
                <a16:creationId xmlns:a16="http://schemas.microsoft.com/office/drawing/2014/main" id="{B94B4B7B-33A3-4345-81CF-744560BBFC54}"/>
              </a:ext>
            </a:extLst>
          </p:cNvPr>
          <p:cNvSpPr txBox="1"/>
          <p:nvPr/>
        </p:nvSpPr>
        <p:spPr>
          <a:xfrm>
            <a:off x="6382444" y="4005065"/>
            <a:ext cx="5400600" cy="2616101"/>
          </a:xfrm>
          <a:prstGeom prst="rect">
            <a:avLst/>
          </a:prstGeom>
          <a:noFill/>
        </p:spPr>
        <p:txBody>
          <a:bodyPr wrap="square" rtlCol="0">
            <a:spAutoFit/>
          </a:bodyPr>
          <a:lstStyle/>
          <a:p>
            <a:pPr algn="just"/>
            <a:r>
              <a:rPr lang="tr-TR" sz="1400" dirty="0">
                <a:effectLst/>
                <a:latin typeface="Calibri" panose="020F0502020204030204" pitchFamily="34" charset="0"/>
                <a:ea typeface="Calibri" panose="020F0502020204030204" pitchFamily="34" charset="0"/>
                <a:cs typeface="Times New Roman" panose="02020603050405020304" pitchFamily="18" charset="0"/>
              </a:rPr>
              <a:t>Nüfus artışının yanında incelenmesi gereken bir diğer husus da nüfus yoğunlukları ve dağılışıdır. 1935 yılı nüfus yoğunluğu incelendiğinde Adapazarı (93), Erenler (81), </a:t>
            </a:r>
            <a:r>
              <a:rPr lang="tr-TR" sz="1400" dirty="0" err="1">
                <a:effectLst/>
                <a:latin typeface="Calibri" panose="020F0502020204030204" pitchFamily="34" charset="0"/>
                <a:ea typeface="Calibri" panose="020F0502020204030204" pitchFamily="34" charset="0"/>
                <a:cs typeface="Times New Roman" panose="02020603050405020304" pitchFamily="18" charset="0"/>
              </a:rPr>
              <a:t>Serdivan</a:t>
            </a:r>
            <a:r>
              <a:rPr lang="tr-TR" sz="1400" dirty="0">
                <a:effectLst/>
                <a:latin typeface="Calibri" panose="020F0502020204030204" pitchFamily="34" charset="0"/>
                <a:ea typeface="Calibri" panose="020F0502020204030204" pitchFamily="34" charset="0"/>
                <a:cs typeface="Times New Roman" panose="02020603050405020304" pitchFamily="18" charset="0"/>
              </a:rPr>
              <a:t> (67), </a:t>
            </a:r>
            <a:r>
              <a:rPr lang="tr-TR" sz="1400" dirty="0" err="1">
                <a:effectLst/>
                <a:latin typeface="Calibri" panose="020F0502020204030204" pitchFamily="34" charset="0"/>
                <a:ea typeface="Calibri" panose="020F0502020204030204" pitchFamily="34" charset="0"/>
                <a:cs typeface="Times New Roman" panose="02020603050405020304" pitchFamily="18" charset="0"/>
              </a:rPr>
              <a:t>Arifiye</a:t>
            </a:r>
            <a:r>
              <a:rPr lang="tr-TR" sz="1400" dirty="0">
                <a:effectLst/>
                <a:latin typeface="Calibri" panose="020F0502020204030204" pitchFamily="34" charset="0"/>
                <a:ea typeface="Calibri" panose="020F0502020204030204" pitchFamily="34" charset="0"/>
                <a:cs typeface="Times New Roman" panose="02020603050405020304" pitchFamily="18" charset="0"/>
              </a:rPr>
              <a:t> (56), Söğütlü (47), Sapanca (43) ve Hendek (40) ilçeleri nüfusu en yoğun ilçeler olarak gözükürken, Taraklı (15), Karasu (15) Karapürçek (22) ve Kaynarca (22) en az olan ilçelerdir (Tablo 5). </a:t>
            </a:r>
          </a:p>
          <a:p>
            <a:pPr algn="just"/>
            <a:endParaRPr lang="tr-TR"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tr-TR" sz="1400" dirty="0">
                <a:effectLst/>
                <a:latin typeface="Calibri" panose="020F0502020204030204" pitchFamily="34" charset="0"/>
                <a:ea typeface="Calibri" panose="020F0502020204030204" pitchFamily="34" charset="0"/>
                <a:cs typeface="Times New Roman" panose="02020603050405020304" pitchFamily="18" charset="0"/>
              </a:rPr>
              <a:t>2000 yılına gelindiğinde ise </a:t>
            </a:r>
            <a:r>
              <a:rPr lang="tr-TR" sz="1400" dirty="0" err="1">
                <a:effectLst/>
                <a:latin typeface="Calibri" panose="020F0502020204030204" pitchFamily="34" charset="0"/>
                <a:ea typeface="Calibri" panose="020F0502020204030204" pitchFamily="34" charset="0"/>
                <a:cs typeface="Times New Roman" panose="02020603050405020304" pitchFamily="18" charset="0"/>
              </a:rPr>
              <a:t>Serdivan</a:t>
            </a:r>
            <a:r>
              <a:rPr lang="tr-TR" sz="1400" dirty="0">
                <a:effectLst/>
                <a:latin typeface="Calibri" panose="020F0502020204030204" pitchFamily="34" charset="0"/>
                <a:ea typeface="Calibri" panose="020F0502020204030204" pitchFamily="34" charset="0"/>
                <a:cs typeface="Times New Roman" panose="02020603050405020304" pitchFamily="18" charset="0"/>
              </a:rPr>
              <a:t> (564) nüfus yoğunluğunda en önde olan ilçe olurken, </a:t>
            </a:r>
            <a:r>
              <a:rPr lang="tr-TR" sz="1400" dirty="0" err="1">
                <a:effectLst/>
                <a:latin typeface="Calibri" panose="020F0502020204030204" pitchFamily="34" charset="0"/>
                <a:ea typeface="Calibri" panose="020F0502020204030204" pitchFamily="34" charset="0"/>
                <a:cs typeface="Times New Roman" panose="02020603050405020304" pitchFamily="18" charset="0"/>
              </a:rPr>
              <a:t>Serdivan’ı</a:t>
            </a:r>
            <a:r>
              <a:rPr lang="tr-TR" sz="1400" dirty="0">
                <a:effectLst/>
                <a:latin typeface="Calibri" panose="020F0502020204030204" pitchFamily="34" charset="0"/>
                <a:ea typeface="Calibri" panose="020F0502020204030204" pitchFamily="34" charset="0"/>
                <a:cs typeface="Times New Roman" panose="02020603050405020304" pitchFamily="18" charset="0"/>
              </a:rPr>
              <a:t> sırası ile Adapazarı (534), Erenler (465) ve </a:t>
            </a:r>
            <a:r>
              <a:rPr lang="tr-TR" sz="1400" dirty="0" err="1">
                <a:effectLst/>
                <a:latin typeface="Calibri" panose="020F0502020204030204" pitchFamily="34" charset="0"/>
                <a:ea typeface="Calibri" panose="020F0502020204030204" pitchFamily="34" charset="0"/>
                <a:cs typeface="Times New Roman" panose="02020603050405020304" pitchFamily="18" charset="0"/>
              </a:rPr>
              <a:t>Arifiye</a:t>
            </a:r>
            <a:r>
              <a:rPr lang="tr-TR" sz="1400" dirty="0">
                <a:effectLst/>
                <a:latin typeface="Calibri" panose="020F0502020204030204" pitchFamily="34" charset="0"/>
                <a:ea typeface="Calibri" panose="020F0502020204030204" pitchFamily="34" charset="0"/>
                <a:cs typeface="Times New Roman" panose="02020603050405020304" pitchFamily="18" charset="0"/>
              </a:rPr>
              <a:t> (426) takip etmektedir </a:t>
            </a:r>
          </a:p>
          <a:p>
            <a:endParaRPr lang="tr-TR" dirty="0"/>
          </a:p>
        </p:txBody>
      </p:sp>
    </p:spTree>
    <p:extLst>
      <p:ext uri="{BB962C8B-B14F-4D97-AF65-F5344CB8AC3E}">
        <p14:creationId xmlns:p14="http://schemas.microsoft.com/office/powerpoint/2010/main" val="365631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çerik Yer Tutucusu 8">
            <a:extLst>
              <a:ext uri="{FF2B5EF4-FFF2-40B4-BE49-F238E27FC236}">
                <a16:creationId xmlns:a16="http://schemas.microsoft.com/office/drawing/2014/main" id="{90D0B3C0-98E2-4AAE-B291-548CE556302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64022" y="-29773"/>
            <a:ext cx="2421418" cy="3314757"/>
          </a:xfrm>
        </p:spPr>
      </p:pic>
      <p:pic>
        <p:nvPicPr>
          <p:cNvPr id="11" name="İçerik Yer Tutucusu 10">
            <a:extLst>
              <a:ext uri="{FF2B5EF4-FFF2-40B4-BE49-F238E27FC236}">
                <a16:creationId xmlns:a16="http://schemas.microsoft.com/office/drawing/2014/main" id="{2BE60B95-E8DE-4942-B923-676D26B0970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051163" y="-18254"/>
            <a:ext cx="2322897" cy="3283326"/>
          </a:xfrm>
        </p:spPr>
      </p:pic>
      <p:pic>
        <p:nvPicPr>
          <p:cNvPr id="13" name="Resim 12">
            <a:extLst>
              <a:ext uri="{FF2B5EF4-FFF2-40B4-BE49-F238E27FC236}">
                <a16:creationId xmlns:a16="http://schemas.microsoft.com/office/drawing/2014/main" id="{38A50933-0651-4596-97C4-E4D36207D2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335" y="8353"/>
            <a:ext cx="2323170" cy="3219123"/>
          </a:xfrm>
          <a:prstGeom prst="rect">
            <a:avLst/>
          </a:prstGeom>
        </p:spPr>
      </p:pic>
      <p:pic>
        <p:nvPicPr>
          <p:cNvPr id="15" name="Resim 14">
            <a:extLst>
              <a:ext uri="{FF2B5EF4-FFF2-40B4-BE49-F238E27FC236}">
                <a16:creationId xmlns:a16="http://schemas.microsoft.com/office/drawing/2014/main" id="{107C9CF5-6CF1-488B-A621-A6F531838D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0775" y="1"/>
            <a:ext cx="2322897" cy="3265457"/>
          </a:xfrm>
          <a:prstGeom prst="rect">
            <a:avLst/>
          </a:prstGeom>
        </p:spPr>
      </p:pic>
      <p:pic>
        <p:nvPicPr>
          <p:cNvPr id="17" name="Resim 16">
            <a:extLst>
              <a:ext uri="{FF2B5EF4-FFF2-40B4-BE49-F238E27FC236}">
                <a16:creationId xmlns:a16="http://schemas.microsoft.com/office/drawing/2014/main" id="{3A88379E-E4F6-411F-850F-8C4C9BE74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046" y="3324276"/>
            <a:ext cx="2494394" cy="3533724"/>
          </a:xfrm>
          <a:prstGeom prst="rect">
            <a:avLst/>
          </a:prstGeom>
        </p:spPr>
      </p:pic>
      <p:pic>
        <p:nvPicPr>
          <p:cNvPr id="19" name="Resim 18">
            <a:extLst>
              <a:ext uri="{FF2B5EF4-FFF2-40B4-BE49-F238E27FC236}">
                <a16:creationId xmlns:a16="http://schemas.microsoft.com/office/drawing/2014/main" id="{6BEA1448-BDF1-4FC7-85BD-5D60F9AC63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1163" y="3349465"/>
            <a:ext cx="2470861" cy="3463911"/>
          </a:xfrm>
          <a:prstGeom prst="rect">
            <a:avLst/>
          </a:prstGeom>
        </p:spPr>
      </p:pic>
      <p:pic>
        <p:nvPicPr>
          <p:cNvPr id="21" name="Resim 20">
            <a:extLst>
              <a:ext uri="{FF2B5EF4-FFF2-40B4-BE49-F238E27FC236}">
                <a16:creationId xmlns:a16="http://schemas.microsoft.com/office/drawing/2014/main" id="{4D95C105-44DE-467B-AB48-667E917BFC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10775" y="3324350"/>
            <a:ext cx="2458370" cy="3469243"/>
          </a:xfrm>
          <a:prstGeom prst="rect">
            <a:avLst/>
          </a:prstGeom>
        </p:spPr>
      </p:pic>
      <p:pic>
        <p:nvPicPr>
          <p:cNvPr id="23" name="Resim 22">
            <a:extLst>
              <a:ext uri="{FF2B5EF4-FFF2-40B4-BE49-F238E27FC236}">
                <a16:creationId xmlns:a16="http://schemas.microsoft.com/office/drawing/2014/main" id="{0A7F4812-A6D6-48D7-ACAB-F0ABB7E909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34372" y="3323328"/>
            <a:ext cx="2558567" cy="3502505"/>
          </a:xfrm>
          <a:prstGeom prst="rect">
            <a:avLst/>
          </a:prstGeom>
        </p:spPr>
      </p:pic>
    </p:spTree>
    <p:extLst>
      <p:ext uri="{BB962C8B-B14F-4D97-AF65-F5344CB8AC3E}">
        <p14:creationId xmlns:p14="http://schemas.microsoft.com/office/powerpoint/2010/main" val="211931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213929A-9518-4539-8F4A-AAF90A11B2E6}"/>
              </a:ext>
            </a:extLst>
          </p:cNvPr>
          <p:cNvSpPr>
            <a:spLocks noGrp="1"/>
          </p:cNvSpPr>
          <p:nvPr>
            <p:ph sz="half" idx="1"/>
          </p:nvPr>
        </p:nvSpPr>
        <p:spPr>
          <a:xfrm>
            <a:off x="621804" y="548680"/>
            <a:ext cx="11161240" cy="1512168"/>
          </a:xfrm>
        </p:spPr>
        <p:txBody>
          <a:bodyPr>
            <a:normAutofit/>
          </a:bodyPr>
          <a:lstStyle/>
          <a:p>
            <a:pPr marL="0" indent="0" algn="just">
              <a:buNone/>
            </a:pPr>
            <a:r>
              <a:rPr lang="tr-TR" sz="2000" b="1" dirty="0">
                <a:effectLst/>
                <a:latin typeface="Calibri" panose="020F0502020204030204" pitchFamily="34" charset="0"/>
                <a:ea typeface="Calibri" panose="020F0502020204030204" pitchFamily="34" charset="0"/>
                <a:cs typeface="Times New Roman" panose="02020603050405020304" pitchFamily="18" charset="0"/>
              </a:rPr>
              <a:t>2018 yılında 1.010.700 kişi ile milyonluk bir şehir olan Sakarya’nın 2022</a:t>
            </a:r>
            <a:r>
              <a:rPr lang="tr-TR" sz="2000" dirty="0">
                <a:effectLst/>
                <a:latin typeface="Calibri" panose="020F0502020204030204" pitchFamily="34" charset="0"/>
                <a:ea typeface="Calibri" panose="020F0502020204030204" pitchFamily="34" charset="0"/>
                <a:cs typeface="Times New Roman" panose="02020603050405020304" pitchFamily="18" charset="0"/>
              </a:rPr>
              <a:t> yılı nüfusu ise </a:t>
            </a:r>
            <a:r>
              <a:rPr lang="tr-TR" sz="2000" b="1" dirty="0">
                <a:effectLst/>
                <a:latin typeface="Calibri" panose="020F0502020204030204" pitchFamily="34" charset="0"/>
                <a:ea typeface="Calibri" panose="020F0502020204030204" pitchFamily="34" charset="0"/>
                <a:cs typeface="Times New Roman" panose="02020603050405020304" pitchFamily="18" charset="0"/>
              </a:rPr>
              <a:t>1.080.080</a:t>
            </a:r>
            <a:r>
              <a:rPr lang="tr-TR" sz="2000" dirty="0">
                <a:effectLst/>
                <a:latin typeface="Calibri" panose="020F0502020204030204" pitchFamily="34" charset="0"/>
                <a:ea typeface="Calibri" panose="020F0502020204030204" pitchFamily="34" charset="0"/>
                <a:cs typeface="Times New Roman" panose="02020603050405020304" pitchFamily="18" charset="0"/>
              </a:rPr>
              <a:t>'dir. Nüfusun </a:t>
            </a:r>
            <a:r>
              <a:rPr lang="tr-TR" sz="2000" b="1" dirty="0">
                <a:effectLst/>
                <a:latin typeface="Calibri" panose="020F0502020204030204" pitchFamily="34" charset="0"/>
                <a:ea typeface="Calibri" panose="020F0502020204030204" pitchFamily="34" charset="0"/>
                <a:cs typeface="Times New Roman" panose="02020603050405020304" pitchFamily="18" charset="0"/>
              </a:rPr>
              <a:t>%50,13 </a:t>
            </a:r>
            <a:r>
              <a:rPr lang="tr-TR" sz="2000" dirty="0">
                <a:effectLst/>
                <a:latin typeface="Calibri" panose="020F0502020204030204" pitchFamily="34" charset="0"/>
                <a:ea typeface="Calibri" panose="020F0502020204030204" pitchFamily="34" charset="0"/>
                <a:cs typeface="Times New Roman" panose="02020603050405020304" pitchFamily="18" charset="0"/>
              </a:rPr>
              <a:t>(541.449)</a:t>
            </a:r>
            <a:r>
              <a:rPr lang="tr-TR" sz="2000" b="1" dirty="0">
                <a:effectLst/>
                <a:latin typeface="Calibri" panose="020F0502020204030204" pitchFamily="34" charset="0"/>
                <a:ea typeface="Calibri" panose="020F0502020204030204" pitchFamily="34" charset="0"/>
                <a:cs typeface="Times New Roman" panose="02020603050405020304" pitchFamily="18" charset="0"/>
              </a:rPr>
              <a:t> </a:t>
            </a:r>
            <a:r>
              <a:rPr lang="tr-TR" sz="2000" dirty="0">
                <a:effectLst/>
                <a:latin typeface="Calibri" panose="020F0502020204030204" pitchFamily="34" charset="0"/>
                <a:ea typeface="Calibri" panose="020F0502020204030204" pitchFamily="34" charset="0"/>
                <a:cs typeface="Times New Roman" panose="02020603050405020304" pitchFamily="18" charset="0"/>
              </a:rPr>
              <a:t>erkek ve</a:t>
            </a:r>
            <a:r>
              <a:rPr lang="tr-TR" sz="2000" b="1" dirty="0">
                <a:effectLst/>
                <a:latin typeface="Calibri" panose="020F0502020204030204" pitchFamily="34" charset="0"/>
                <a:ea typeface="Calibri" panose="020F0502020204030204" pitchFamily="34" charset="0"/>
                <a:cs typeface="Times New Roman" panose="02020603050405020304" pitchFamily="18" charset="0"/>
              </a:rPr>
              <a:t> %49,87 </a:t>
            </a:r>
            <a:r>
              <a:rPr lang="tr-TR" sz="2000" dirty="0">
                <a:effectLst/>
                <a:latin typeface="Calibri" panose="020F0502020204030204" pitchFamily="34" charset="0"/>
                <a:ea typeface="Calibri" panose="020F0502020204030204" pitchFamily="34" charset="0"/>
                <a:cs typeface="Times New Roman" panose="02020603050405020304" pitchFamily="18" charset="0"/>
              </a:rPr>
              <a:t>(538.631)</a:t>
            </a:r>
            <a:r>
              <a:rPr lang="tr-TR" sz="2000" b="1" dirty="0">
                <a:effectLst/>
                <a:latin typeface="Calibri" panose="020F0502020204030204" pitchFamily="34" charset="0"/>
                <a:ea typeface="Calibri" panose="020F0502020204030204" pitchFamily="34" charset="0"/>
                <a:cs typeface="Times New Roman" panose="02020603050405020304" pitchFamily="18" charset="0"/>
              </a:rPr>
              <a:t> </a:t>
            </a:r>
            <a:r>
              <a:rPr lang="tr-TR" sz="2000" dirty="0">
                <a:effectLst/>
                <a:latin typeface="Calibri" panose="020F0502020204030204" pitchFamily="34" charset="0"/>
                <a:ea typeface="Calibri" panose="020F0502020204030204" pitchFamily="34" charset="0"/>
                <a:cs typeface="Times New Roman" panose="02020603050405020304" pitchFamily="18" charset="0"/>
              </a:rPr>
              <a:t>kadından oluşmaktadır. </a:t>
            </a:r>
          </a:p>
          <a:p>
            <a:pPr marL="0" indent="0" algn="just">
              <a:buNone/>
            </a:pPr>
            <a:r>
              <a:rPr lang="tr-TR" sz="2000" dirty="0">
                <a:effectLst/>
                <a:latin typeface="Calibri" panose="020F0502020204030204" pitchFamily="34" charset="0"/>
                <a:ea typeface="Calibri" panose="020F0502020204030204" pitchFamily="34" charset="0"/>
                <a:cs typeface="Times New Roman" panose="02020603050405020304" pitchFamily="18" charset="0"/>
              </a:rPr>
              <a:t>2007 yılında kilometrekareye </a:t>
            </a:r>
            <a:r>
              <a:rPr lang="tr-TR" sz="2000" b="1" dirty="0">
                <a:effectLst/>
                <a:latin typeface="Calibri" panose="020F0502020204030204" pitchFamily="34" charset="0"/>
                <a:ea typeface="Calibri" panose="020F0502020204030204" pitchFamily="34" charset="0"/>
                <a:cs typeface="Times New Roman" panose="02020603050405020304" pitchFamily="18" charset="0"/>
              </a:rPr>
              <a:t>171</a:t>
            </a:r>
            <a:r>
              <a:rPr lang="tr-TR" sz="2000" dirty="0">
                <a:effectLst/>
                <a:latin typeface="Calibri" panose="020F0502020204030204" pitchFamily="34" charset="0"/>
                <a:ea typeface="Calibri" panose="020F0502020204030204" pitchFamily="34" charset="0"/>
                <a:cs typeface="Times New Roman" panose="02020603050405020304" pitchFamily="18" charset="0"/>
              </a:rPr>
              <a:t> kişinin düştüğü Sakarya’da 2022 nüfus yoğunluğu </a:t>
            </a:r>
            <a:r>
              <a:rPr lang="tr-TR" sz="2000" b="1" dirty="0">
                <a:effectLst/>
                <a:latin typeface="Calibri" panose="020F0502020204030204" pitchFamily="34" charset="0"/>
                <a:ea typeface="Calibri" panose="020F0502020204030204" pitchFamily="34" charset="0"/>
                <a:cs typeface="Times New Roman" panose="02020603050405020304" pitchFamily="18" charset="0"/>
              </a:rPr>
              <a:t>221 kişi olmuştur. </a:t>
            </a:r>
            <a:endParaRPr lang="tr-T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tr-TR" dirty="0"/>
          </a:p>
        </p:txBody>
      </p:sp>
      <p:pic>
        <p:nvPicPr>
          <p:cNvPr id="6" name="İçerik Yer Tutucusu 5">
            <a:extLst>
              <a:ext uri="{FF2B5EF4-FFF2-40B4-BE49-F238E27FC236}">
                <a16:creationId xmlns:a16="http://schemas.microsoft.com/office/drawing/2014/main" id="{73B226BC-23EF-4643-81E7-6D3F41FD74F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81844" y="2060848"/>
            <a:ext cx="9875982" cy="3553781"/>
          </a:xfrm>
        </p:spPr>
      </p:pic>
    </p:spTree>
    <p:extLst>
      <p:ext uri="{BB962C8B-B14F-4D97-AF65-F5344CB8AC3E}">
        <p14:creationId xmlns:p14="http://schemas.microsoft.com/office/powerpoint/2010/main" val="404096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16A6A7D-297C-460E-A5B3-7C6AAE0EB17F}"/>
              </a:ext>
            </a:extLst>
          </p:cNvPr>
          <p:cNvSpPr>
            <a:spLocks noGrp="1"/>
          </p:cNvSpPr>
          <p:nvPr>
            <p:ph type="title"/>
          </p:nvPr>
        </p:nvSpPr>
        <p:spPr>
          <a:xfrm>
            <a:off x="1773932" y="836712"/>
            <a:ext cx="3032887" cy="582960"/>
          </a:xfrm>
        </p:spPr>
        <p:txBody>
          <a:bodyPr>
            <a:normAutofit fontScale="90000"/>
          </a:bodyPr>
          <a:lstStyle/>
          <a:p>
            <a:br>
              <a:rPr lang="tr-TR" sz="1800" dirty="0">
                <a:effectLst/>
                <a:latin typeface="Calibri" panose="020F0502020204030204" pitchFamily="34" charset="0"/>
                <a:ea typeface="Calibri" panose="020F0502020204030204" pitchFamily="34" charset="0"/>
                <a:cs typeface="Times New Roman" panose="02020603050405020304" pitchFamily="18" charset="0"/>
              </a:rPr>
            </a:br>
            <a:r>
              <a:rPr lang="tr-TR" sz="2000" dirty="0">
                <a:latin typeface="Calibri" panose="020F0502020204030204" pitchFamily="34" charset="0"/>
                <a:ea typeface="Calibri" panose="020F0502020204030204" pitchFamily="34" charset="0"/>
                <a:cs typeface="Times New Roman" panose="02020603050405020304" pitchFamily="18" charset="0"/>
              </a:rPr>
              <a:t>YERLEŞME COĞRAFYASI </a:t>
            </a:r>
            <a:endParaRPr lang="tr-TR" sz="2000" dirty="0"/>
          </a:p>
        </p:txBody>
      </p:sp>
      <p:sp>
        <p:nvSpPr>
          <p:cNvPr id="3" name="İçerik Yer Tutucusu 2">
            <a:extLst>
              <a:ext uri="{FF2B5EF4-FFF2-40B4-BE49-F238E27FC236}">
                <a16:creationId xmlns:a16="http://schemas.microsoft.com/office/drawing/2014/main" id="{97806784-FB37-45E2-A4FC-0BD168D5F8B5}"/>
              </a:ext>
            </a:extLst>
          </p:cNvPr>
          <p:cNvSpPr>
            <a:spLocks noGrp="1"/>
          </p:cNvSpPr>
          <p:nvPr>
            <p:ph sz="half" idx="1"/>
          </p:nvPr>
        </p:nvSpPr>
        <p:spPr>
          <a:xfrm>
            <a:off x="189757" y="1419672"/>
            <a:ext cx="5904656" cy="5249688"/>
          </a:xfrm>
        </p:spPr>
        <p:txBody>
          <a:bodyPr>
            <a:normAutofit fontScale="77500" lnSpcReduction="20000"/>
          </a:bodyPr>
          <a:lstStyle/>
          <a:p>
            <a:pPr marL="0" indent="0" algn="just">
              <a:lnSpc>
                <a:spcPct val="107000"/>
              </a:lnSpc>
              <a:spcAft>
                <a:spcPts val="800"/>
              </a:spcAft>
              <a:buNone/>
            </a:pPr>
            <a:r>
              <a:rPr lang="tr-TR" sz="2100" dirty="0">
                <a:effectLst/>
                <a:latin typeface="Calibri" panose="020F0502020204030204" pitchFamily="34" charset="0"/>
                <a:ea typeface="Calibri" panose="020F0502020204030204" pitchFamily="34" charset="0"/>
                <a:cs typeface="Times New Roman" panose="02020603050405020304" pitchFamily="18" charset="0"/>
              </a:rPr>
              <a:t>Marmara Bölgesi’nin Çatalca-Kocaeli Bölümü doğusunda kalan sahada yer alan Sakarya İli Kuzeyde Karadeniz, batıda İzmit, doğuda Düzce, güneyde Bilecik, güneybatıda Bursa ve güneydoğuda Bolu İlleri ile çevrilidir. İlk çağlardan bu yana çeşitli medeniyetlerin yerleştiği bölge, 1300’lü yılların başında Türk hâkimiyetine girmiştir.</a:t>
            </a:r>
          </a:p>
          <a:p>
            <a:pPr marL="0" indent="0" algn="just">
              <a:lnSpc>
                <a:spcPct val="107000"/>
              </a:lnSpc>
              <a:spcAft>
                <a:spcPts val="800"/>
              </a:spcAft>
              <a:buNone/>
            </a:pPr>
            <a:r>
              <a:rPr lang="tr-TR" sz="2100" dirty="0">
                <a:effectLst/>
                <a:latin typeface="Calibri" panose="020F0502020204030204" pitchFamily="34" charset="0"/>
                <a:ea typeface="Calibri" panose="020F0502020204030204" pitchFamily="34" charset="0"/>
                <a:cs typeface="Times New Roman" panose="02020603050405020304" pitchFamily="18" charset="0"/>
              </a:rPr>
              <a:t>Adapazarı şehri ve yakın çevresinin yerleşme tarihçesi çok eskilere dayanmamaktadır. İstanbul’dan Anadolu’ya uzanan ana ulaşım merkezlerinin geçiş güzergâhında bulunmasına rağmen, yerleşime elverişsiz coğrafi şartlar dolayısıyla bölgedeki ilk yerleşmeler Osmanlı Döneminde başlamıştır. </a:t>
            </a:r>
          </a:p>
          <a:p>
            <a:pPr marL="0" indent="0" algn="just">
              <a:lnSpc>
                <a:spcPct val="107000"/>
              </a:lnSpc>
              <a:spcAft>
                <a:spcPts val="800"/>
              </a:spcAft>
              <a:buNone/>
            </a:pPr>
            <a:r>
              <a:rPr lang="tr-TR" sz="2100" dirty="0">
                <a:effectLst/>
                <a:latin typeface="Calibri" panose="020F0502020204030204" pitchFamily="34" charset="0"/>
                <a:ea typeface="Calibri" panose="020F0502020204030204" pitchFamily="34" charset="0"/>
                <a:cs typeface="Times New Roman" panose="02020603050405020304" pitchFamily="18" charset="0"/>
              </a:rPr>
              <a:t>Adapazarı şehrinin ilk çekirdeğini oluşturan </a:t>
            </a:r>
            <a:r>
              <a:rPr lang="tr-TR" sz="2100" dirty="0" err="1">
                <a:effectLst/>
                <a:latin typeface="Calibri" panose="020F0502020204030204" pitchFamily="34" charset="0"/>
                <a:ea typeface="Calibri" panose="020F0502020204030204" pitchFamily="34" charset="0"/>
                <a:cs typeface="Times New Roman" panose="02020603050405020304" pitchFamily="18" charset="0"/>
              </a:rPr>
              <a:t>Adaköy</a:t>
            </a:r>
            <a:r>
              <a:rPr lang="tr-TR" sz="2100" dirty="0">
                <a:effectLst/>
                <a:latin typeface="Calibri" panose="020F0502020204030204" pitchFamily="34" charset="0"/>
                <a:ea typeface="Calibri" panose="020F0502020204030204" pitchFamily="34" charset="0"/>
                <a:cs typeface="Times New Roman" panose="02020603050405020304" pitchFamily="18" charset="0"/>
              </a:rPr>
              <a:t> 16. yüzyılda kurulmuştur. İlerleyen yıllarda pazar yeri fonksiyonu ile gelişme gösteren yerleşme </a:t>
            </a:r>
            <a:r>
              <a:rPr lang="tr-TR" sz="21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“Ada Pazarı” </a:t>
            </a:r>
            <a:r>
              <a:rPr lang="tr-TR" sz="2100" dirty="0">
                <a:effectLst/>
                <a:latin typeface="Calibri" panose="020F0502020204030204" pitchFamily="34" charset="0"/>
                <a:ea typeface="Calibri" panose="020F0502020204030204" pitchFamily="34" charset="0"/>
                <a:cs typeface="Times New Roman" panose="02020603050405020304" pitchFamily="18" charset="0"/>
              </a:rPr>
              <a:t>olarak anılmaya başlamıştır. Pazar yerine doğudan gelenler Sakarya’yı, batıdan gelenler ise Çark </a:t>
            </a:r>
            <a:r>
              <a:rPr lang="tr-TR" sz="2100" dirty="0" err="1">
                <a:effectLst/>
                <a:latin typeface="Calibri" panose="020F0502020204030204" pitchFamily="34" charset="0"/>
                <a:ea typeface="Calibri" panose="020F0502020204030204" pitchFamily="34" charset="0"/>
                <a:cs typeface="Times New Roman" panose="02020603050405020304" pitchFamily="18" charset="0"/>
              </a:rPr>
              <a:t>Suyu’nu</a:t>
            </a:r>
            <a:r>
              <a:rPr lang="tr-TR" sz="2100" dirty="0">
                <a:effectLst/>
                <a:latin typeface="Calibri" panose="020F0502020204030204" pitchFamily="34" charset="0"/>
                <a:ea typeface="Calibri" panose="020F0502020204030204" pitchFamily="34" charset="0"/>
                <a:cs typeface="Times New Roman" panose="02020603050405020304" pitchFamily="18" charset="0"/>
              </a:rPr>
              <a:t> aşmak mecburiyetinde kaldığından pazar yerinin sularla çevrili bir intiba uyandırması buraya </a:t>
            </a:r>
            <a:r>
              <a:rPr lang="tr-TR" sz="21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“ada” </a:t>
            </a:r>
            <a:r>
              <a:rPr lang="tr-TR" sz="2100" dirty="0">
                <a:effectLst/>
                <a:latin typeface="Calibri" panose="020F0502020204030204" pitchFamily="34" charset="0"/>
                <a:ea typeface="Calibri" panose="020F0502020204030204" pitchFamily="34" charset="0"/>
                <a:cs typeface="Times New Roman" panose="02020603050405020304" pitchFamily="18" charset="0"/>
              </a:rPr>
              <a:t>adının yakıştırılmasına sebep olmuştur. Pazar yeri fonksiyonu bu yerleşmenin 19. yüzyılda ticari bir merkez haline gelmesini sağlamıştır. </a:t>
            </a:r>
          </a:p>
          <a:p>
            <a:pPr marL="0" indent="0">
              <a:buNone/>
            </a:pPr>
            <a:endParaRPr lang="tr-TR" dirty="0"/>
          </a:p>
        </p:txBody>
      </p:sp>
      <p:pic>
        <p:nvPicPr>
          <p:cNvPr id="10" name="İçerik Yer Tutucusu 9">
            <a:extLst>
              <a:ext uri="{FF2B5EF4-FFF2-40B4-BE49-F238E27FC236}">
                <a16:creationId xmlns:a16="http://schemas.microsoft.com/office/drawing/2014/main" id="{071954AA-D426-4F36-BF76-7C594C31072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80031" y="869268"/>
            <a:ext cx="4976812" cy="3404922"/>
          </a:xfrm>
        </p:spPr>
      </p:pic>
      <p:sp>
        <p:nvSpPr>
          <p:cNvPr id="11" name="Metin kutusu 10">
            <a:extLst>
              <a:ext uri="{FF2B5EF4-FFF2-40B4-BE49-F238E27FC236}">
                <a16:creationId xmlns:a16="http://schemas.microsoft.com/office/drawing/2014/main" id="{11AD85C6-D904-4FE5-B036-E68B619AFDB5}"/>
              </a:ext>
            </a:extLst>
          </p:cNvPr>
          <p:cNvSpPr txBox="1"/>
          <p:nvPr/>
        </p:nvSpPr>
        <p:spPr>
          <a:xfrm>
            <a:off x="6308087" y="4484146"/>
            <a:ext cx="4968552" cy="2185214"/>
          </a:xfrm>
          <a:prstGeom prst="rect">
            <a:avLst/>
          </a:prstGeom>
          <a:noFill/>
        </p:spPr>
        <p:txBody>
          <a:bodyPr wrap="square" rtlCol="0">
            <a:spAutoFit/>
          </a:bodyPr>
          <a:lstStyle/>
          <a:p>
            <a:pPr algn="just"/>
            <a:r>
              <a:rPr lang="tr-TR" sz="1600" dirty="0">
                <a:effectLst/>
                <a:latin typeface="Calibri" panose="020F0502020204030204" pitchFamily="34" charset="0"/>
                <a:ea typeface="Calibri" panose="020F0502020204030204" pitchFamily="34" charset="0"/>
                <a:cs typeface="Times New Roman" panose="02020603050405020304" pitchFamily="18" charset="0"/>
              </a:rPr>
              <a:t>1868 yılında “Adapazarı Belediyesi” adıyla belediye teşkilatı kurulmuştur. 1877-78 Osmanlı- Rus Harbi sonrasında Kafkasya ve Balkanlar’dan aldığı göç ile nüfusu artmış ve kapladığı alan genişlemiştir. </a:t>
            </a:r>
            <a:r>
              <a:rPr lang="tr-TR"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17 Haziran 1954 </a:t>
            </a:r>
            <a:r>
              <a:rPr lang="tr-TR" sz="1600" dirty="0">
                <a:effectLst/>
                <a:latin typeface="Calibri" panose="020F0502020204030204" pitchFamily="34" charset="0"/>
                <a:ea typeface="Calibri" panose="020F0502020204030204" pitchFamily="34" charset="0"/>
                <a:cs typeface="Times New Roman" panose="02020603050405020304" pitchFamily="18" charset="0"/>
              </a:rPr>
              <a:t>tarihinde TBMM’de kabul edilen kanunla, Kocaeli </a:t>
            </a:r>
            <a:r>
              <a:rPr lang="tr-TR" sz="1600" dirty="0" err="1">
                <a:effectLst/>
                <a:latin typeface="Calibri" panose="020F0502020204030204" pitchFamily="34" charset="0"/>
                <a:ea typeface="Calibri" panose="020F0502020204030204" pitchFamily="34" charset="0"/>
                <a:cs typeface="Times New Roman" panose="02020603050405020304" pitchFamily="18" charset="0"/>
              </a:rPr>
              <a:t>Vilayeti’nden</a:t>
            </a:r>
            <a:r>
              <a:rPr lang="tr-TR" sz="1600" dirty="0">
                <a:effectLst/>
                <a:latin typeface="Calibri" panose="020F0502020204030204" pitchFamily="34" charset="0"/>
                <a:ea typeface="Calibri" panose="020F0502020204030204" pitchFamily="34" charset="0"/>
                <a:cs typeface="Times New Roman" panose="02020603050405020304" pitchFamily="18" charset="0"/>
              </a:rPr>
              <a:t> ayrılarak merkezi Adapazarı olan Sakarya Vilayeti kurulmuştur. </a:t>
            </a:r>
          </a:p>
          <a:p>
            <a:endParaRPr lang="tr-TR" dirty="0"/>
          </a:p>
        </p:txBody>
      </p:sp>
    </p:spTree>
    <p:extLst>
      <p:ext uri="{BB962C8B-B14F-4D97-AF65-F5344CB8AC3E}">
        <p14:creationId xmlns:p14="http://schemas.microsoft.com/office/powerpoint/2010/main" val="286662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57F94C1-DE03-4A5A-A19F-C4E6BA937C73}"/>
              </a:ext>
            </a:extLst>
          </p:cNvPr>
          <p:cNvSpPr>
            <a:spLocks noGrp="1"/>
          </p:cNvSpPr>
          <p:nvPr>
            <p:ph sz="half" idx="1"/>
          </p:nvPr>
        </p:nvSpPr>
        <p:spPr>
          <a:xfrm>
            <a:off x="549796" y="476672"/>
            <a:ext cx="5544617" cy="5695528"/>
          </a:xfrm>
        </p:spPr>
        <p:txBody>
          <a:bodyPr>
            <a:normAutofit fontScale="85000" lnSpcReduction="10000"/>
          </a:bodyPr>
          <a:lstStyle/>
          <a:p>
            <a:pPr marL="0" indent="0" algn="just">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Ticari fonksiyona bağlı olarak kurulup gelişen Adapazarı’nın şehirleşme süreci 1900’lü yıllarda açılmaya başlayan sanayi tesisleri ile hızlanmıştır. İpek Koza Fabrikası ve un fabrikaları ile başlayan hareket, 1914 yılında ordunun top arabası ve tekerlek ihtiyacını karşılamak üzere açılan DE-TA (Demir ve Tahta) Fabrikası ile devam etmiştir. Bu fabrika, 1943 yılında 3780 sayılı Milli Koruma Kanunu’na istinaden, Türkiye Zirai Donatım Kurumu (TZDK) adını almıştır. 1943 yılında açılan Adapazarı Ordu Donatım Ağır Bakım Tamir Fabrikası, 1945 yılında açılan kösele fabrikası, 1950 yılında şeker fabrikası ve 1951 yılında vagon atölyesi ile Adapazarı sanayi şehri özelliği kazanmaya başlamıştır.</a:t>
            </a:r>
          </a:p>
          <a:p>
            <a:pPr marL="0" indent="0" algn="just">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1970’li yılların başından itibaren otomotiv sanayinin kurulması ile birlikte motorlu taşıtlar şehir içi ulaşımda kullanılmaya başlanmıştır. Bu yatırımlar Adapazarı’nda sanayi gelişimini hızlandırmıştır. Şehir içerisine kurulan fabrikalardan bir kısmı İstanbul-Ankara yolunun şehir içerisinden çıkarılması ile bu yol kenarına kurulmaya başlamış ve şehir güneye doğru gelişmeye başlamıştır. Modern Sanayi siteleri şehrin bu yeni gelişim aksı üzerinde kurulmuştur. 1976 yılından itibaren kuruluşu devam eden Organize Sanayi Bölgesi’nin 1993 yılında faaliyete başlaması ile Adapazarı tam anlamıyla bir sanayi şehrine dönüşmüştür.</a:t>
            </a:r>
          </a:p>
          <a:p>
            <a:pPr marL="0" indent="0">
              <a:buNone/>
            </a:pPr>
            <a:endParaRPr lang="tr-TR" dirty="0"/>
          </a:p>
        </p:txBody>
      </p:sp>
      <p:pic>
        <p:nvPicPr>
          <p:cNvPr id="8" name="İçerik Yer Tutucusu 7">
            <a:extLst>
              <a:ext uri="{FF2B5EF4-FFF2-40B4-BE49-F238E27FC236}">
                <a16:creationId xmlns:a16="http://schemas.microsoft.com/office/drawing/2014/main" id="{01ACC37A-2188-4318-9694-F417EF175AB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14492" y="392500"/>
            <a:ext cx="4104456" cy="5931440"/>
          </a:xfrm>
        </p:spPr>
      </p:pic>
    </p:spTree>
    <p:extLst>
      <p:ext uri="{BB962C8B-B14F-4D97-AF65-F5344CB8AC3E}">
        <p14:creationId xmlns:p14="http://schemas.microsoft.com/office/powerpoint/2010/main" val="3088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EE13C68-39D1-4326-896F-BDCC0AB8EFB7}"/>
              </a:ext>
            </a:extLst>
          </p:cNvPr>
          <p:cNvSpPr>
            <a:spLocks noGrp="1"/>
          </p:cNvSpPr>
          <p:nvPr>
            <p:ph sz="half" idx="1"/>
          </p:nvPr>
        </p:nvSpPr>
        <p:spPr>
          <a:xfrm>
            <a:off x="693812" y="476672"/>
            <a:ext cx="5544616" cy="5976664"/>
          </a:xfrm>
        </p:spPr>
        <p:txBody>
          <a:bodyPr>
            <a:normAutofit fontScale="77500" lnSpcReduction="20000"/>
          </a:bodyPr>
          <a:lstStyle/>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1982-1992 yılları arasında İstanbul Teknik Üniversitesi’ne bağlı Sakarya Mühendislik Fakültesi ile aynı üniversiteye bağlı Meslek Yüksekokulu, 3 Temmuz 1992 tarihinde kurulan Sakarya Üniversitesi’nin çekirdeğini oluşturmuştur.  1990 sonrasında hızla gelişen üniversite şehre bir fonksiyon daha kazandırmıştır. Bu yıllarda şehir üniversitenin kurulduğu batı aksına doğru gelişim göstererek bu bölgedeki yerleşmeler ile birleşmiştir. </a:t>
            </a:r>
          </a:p>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1990 sonlarında yakın çevresindeki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Serdivan</a:t>
            </a:r>
            <a:r>
              <a:rPr lang="tr-TR" sz="1800" dirty="0">
                <a:effectLst/>
                <a:latin typeface="Calibri" panose="020F0502020204030204" pitchFamily="34" charset="0"/>
                <a:ea typeface="Calibri" panose="020F0502020204030204" pitchFamily="34" charset="0"/>
                <a:cs typeface="Times New Roman" panose="02020603050405020304" pitchFamily="18" charset="0"/>
              </a:rPr>
              <a:t>, Erenler,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Arifiye</a:t>
            </a:r>
            <a:r>
              <a:rPr lang="tr-TR" sz="1800" dirty="0">
                <a:effectLst/>
                <a:latin typeface="Calibri" panose="020F0502020204030204" pitchFamily="34" charset="0"/>
                <a:ea typeface="Calibri" panose="020F0502020204030204" pitchFamily="34" charset="0"/>
                <a:cs typeface="Times New Roman" panose="02020603050405020304" pitchFamily="18" charset="0"/>
              </a:rPr>
              <a:t>, Güneşler,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Nehirkent</a:t>
            </a:r>
            <a:r>
              <a:rPr lang="tr-TR" sz="1800" dirty="0">
                <a:effectLst/>
                <a:latin typeface="Calibri" panose="020F0502020204030204" pitchFamily="34" charset="0"/>
                <a:ea typeface="Calibri" panose="020F0502020204030204" pitchFamily="34" charset="0"/>
                <a:cs typeface="Times New Roman" panose="02020603050405020304" pitchFamily="18" charset="0"/>
              </a:rPr>
              <a:t>, Yazlık ve Hanlı gibi yerleşim sahalarını da içine alan şehrin nüfusu 200 000’i aşmıştır. 17 Ağustos 1999’da meydana gelen 7.4 büyüklüğündeki Marmara depreminde Adapazarı’ndaki konutların %27.04’ü ağır hasara uğramış ve burada yaşayan 3.694 kişi hayatını kaybetmiştir. </a:t>
            </a:r>
          </a:p>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Deprem sonrasında şehrin tekrar canlanmasını hızlandırmak adına 6 Mart 2000 tarihli Bakanlar Kurulu’nun 593 sayılı Kararnamesi ile Büyükşehir statüsünü kazanmıştır. Hasar gören yapıların büyük bir kısmı dayanıksız ova tabanında bulunması nedeni ile şehrin idari merkezi ve yeni yapılaşma alanı olarak şehrin yaklaşık 10 km kuzeybatısında zemini sağlam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Yenikent</a:t>
            </a:r>
            <a:r>
              <a:rPr lang="tr-TR" sz="1800" dirty="0">
                <a:effectLst/>
                <a:latin typeface="Calibri" panose="020F0502020204030204" pitchFamily="34" charset="0"/>
                <a:ea typeface="Calibri" panose="020F0502020204030204" pitchFamily="34" charset="0"/>
                <a:cs typeface="Times New Roman" panose="02020603050405020304" pitchFamily="18" charset="0"/>
              </a:rPr>
              <a:t> mevkiine taşınmıştır. </a:t>
            </a:r>
          </a:p>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Bu sahada yer alan köy statüsündeki </a:t>
            </a:r>
            <a:r>
              <a:rPr lang="tr-TR"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Karaman, Korucuk ve Camili </a:t>
            </a:r>
            <a:r>
              <a:rPr lang="tr-TR" sz="1800" dirty="0">
                <a:effectLst/>
                <a:latin typeface="Calibri" panose="020F0502020204030204" pitchFamily="34" charset="0"/>
                <a:ea typeface="Calibri" panose="020F0502020204030204" pitchFamily="34" charset="0"/>
                <a:cs typeface="Times New Roman" panose="02020603050405020304" pitchFamily="18" charset="0"/>
              </a:rPr>
              <a:t>gibi yerleşmeler hızla gelişerek şehrin bir parçası haline gelmiştir. Şehirsel fonksiyonların mekânsal dağılımına bakıldığında ticaret alanlarının şehrin merkezinde </a:t>
            </a:r>
            <a:r>
              <a:rPr lang="tr-TR"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Atatürk Bulvarı, Sakarya Caddesi, Yeni Cami Bulvarı, Ankara Caddesi ve Çark Caddesi</a:t>
            </a:r>
            <a:r>
              <a:rPr lang="tr-TR" sz="1800" dirty="0">
                <a:effectLst/>
                <a:latin typeface="Calibri" panose="020F0502020204030204" pitchFamily="34" charset="0"/>
                <a:ea typeface="Calibri" panose="020F0502020204030204" pitchFamily="34" charset="0"/>
                <a:cs typeface="Times New Roman" panose="02020603050405020304" pitchFamily="18" charset="0"/>
              </a:rPr>
              <a:t> çevresinde yoğunlaştığı görülmektedir. Bu saha şehrin kuruluşundan günümüze ticaret alanı olarak önemini korumaktadır. Burada yer alan Uzun Çarşı, görüp geçirdiği depremlere rağmen hala ayakta duran, kentin sembolü olan yerlerden biridir. Şehrin büyümesi ile birlikte yeni ticaret akslarının açıldığı da görülmektedir. Üniversitenin kuruluşu ile eğitim fonksiyonun geliştiği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Serdivan</a:t>
            </a:r>
            <a:r>
              <a:rPr lang="tr-TR" sz="1800" dirty="0">
                <a:effectLst/>
                <a:latin typeface="Calibri" panose="020F0502020204030204" pitchFamily="34" charset="0"/>
                <a:ea typeface="Calibri" panose="020F0502020204030204" pitchFamily="34" charset="0"/>
                <a:cs typeface="Times New Roman" panose="02020603050405020304" pitchFamily="18" charset="0"/>
              </a:rPr>
              <a:t> ve çevresinde yeni ticaret alanları ortaya çıkmıştır</a:t>
            </a:r>
            <a:r>
              <a:rPr lang="tr-TR"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Muhsin Yazıcıoğlu Bulvarı, Bağlar Caddesi ve Medeniyet Bulvarı </a:t>
            </a:r>
            <a:r>
              <a:rPr lang="tr-TR" sz="1800" dirty="0">
                <a:effectLst/>
                <a:latin typeface="Calibri" panose="020F0502020204030204" pitchFamily="34" charset="0"/>
                <a:ea typeface="Calibri" panose="020F0502020204030204" pitchFamily="34" charset="0"/>
                <a:cs typeface="Times New Roman" panose="02020603050405020304" pitchFamily="18" charset="0"/>
              </a:rPr>
              <a:t>ticari alanların yoğunlaştığı akslar olarak dikkat çekmektedir</a:t>
            </a:r>
          </a:p>
          <a:p>
            <a:pPr marL="0" indent="0">
              <a:buNone/>
            </a:pPr>
            <a:endParaRPr lang="tr-TR" dirty="0"/>
          </a:p>
        </p:txBody>
      </p:sp>
      <p:pic>
        <p:nvPicPr>
          <p:cNvPr id="6" name="İçerik Yer Tutucusu 5">
            <a:extLst>
              <a:ext uri="{FF2B5EF4-FFF2-40B4-BE49-F238E27FC236}">
                <a16:creationId xmlns:a16="http://schemas.microsoft.com/office/drawing/2014/main" id="{BA1D79BB-DFEF-4D67-BA2A-05EDED2E5AA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98468" y="219979"/>
            <a:ext cx="4824536" cy="6418041"/>
          </a:xfrm>
        </p:spPr>
      </p:pic>
    </p:spTree>
    <p:extLst>
      <p:ext uri="{BB962C8B-B14F-4D97-AF65-F5344CB8AC3E}">
        <p14:creationId xmlns:p14="http://schemas.microsoft.com/office/powerpoint/2010/main" val="54942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a:extLst>
              <a:ext uri="{FF2B5EF4-FFF2-40B4-BE49-F238E27FC236}">
                <a16:creationId xmlns:a16="http://schemas.microsoft.com/office/drawing/2014/main" id="{64320994-3140-45B2-BCB2-792A73A84FD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5820" y="0"/>
            <a:ext cx="4608512" cy="3073357"/>
          </a:xfrm>
        </p:spPr>
      </p:pic>
      <p:pic>
        <p:nvPicPr>
          <p:cNvPr id="8" name="İçerik Yer Tutucusu 7">
            <a:extLst>
              <a:ext uri="{FF2B5EF4-FFF2-40B4-BE49-F238E27FC236}">
                <a16:creationId xmlns:a16="http://schemas.microsoft.com/office/drawing/2014/main" id="{6EBA57FE-6942-4981-ABF5-02250C2A419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44046" y="-1"/>
            <a:ext cx="5778959" cy="3073357"/>
          </a:xfrm>
        </p:spPr>
      </p:pic>
      <p:pic>
        <p:nvPicPr>
          <p:cNvPr id="10" name="Resim 9">
            <a:extLst>
              <a:ext uri="{FF2B5EF4-FFF2-40B4-BE49-F238E27FC236}">
                <a16:creationId xmlns:a16="http://schemas.microsoft.com/office/drawing/2014/main" id="{0D8F32A2-AAD4-4597-89A9-3106016333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10" y="3266982"/>
            <a:ext cx="4608512" cy="3456384"/>
          </a:xfrm>
          <a:prstGeom prst="rect">
            <a:avLst/>
          </a:prstGeom>
        </p:spPr>
      </p:pic>
      <p:pic>
        <p:nvPicPr>
          <p:cNvPr id="12" name="Resim 11">
            <a:extLst>
              <a:ext uri="{FF2B5EF4-FFF2-40B4-BE49-F238E27FC236}">
                <a16:creationId xmlns:a16="http://schemas.microsoft.com/office/drawing/2014/main" id="{930F518D-021C-4114-BAD8-FC6430EFC0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1100" y="3253063"/>
            <a:ext cx="5184849" cy="3453191"/>
          </a:xfrm>
          <a:prstGeom prst="rect">
            <a:avLst/>
          </a:prstGeom>
        </p:spPr>
      </p:pic>
    </p:spTree>
    <p:extLst>
      <p:ext uri="{BB962C8B-B14F-4D97-AF65-F5344CB8AC3E}">
        <p14:creationId xmlns:p14="http://schemas.microsoft.com/office/powerpoint/2010/main" val="18200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8D4807-EAEE-49CF-A03D-321DE88476EE}"/>
              </a:ext>
            </a:extLst>
          </p:cNvPr>
          <p:cNvSpPr>
            <a:spLocks noGrp="1"/>
          </p:cNvSpPr>
          <p:nvPr>
            <p:ph type="title"/>
          </p:nvPr>
        </p:nvSpPr>
        <p:spPr>
          <a:xfrm>
            <a:off x="2349997" y="236845"/>
            <a:ext cx="1728192" cy="466322"/>
          </a:xfrm>
        </p:spPr>
        <p:txBody>
          <a:bodyPr>
            <a:normAutofit fontScale="90000"/>
          </a:bodyPr>
          <a:lstStyle/>
          <a:p>
            <a:br>
              <a:rPr lang="tr-TR" sz="1800" dirty="0">
                <a:effectLst/>
                <a:latin typeface="Calibri" panose="020F0502020204030204" pitchFamily="34" charset="0"/>
                <a:ea typeface="Calibri" panose="020F0502020204030204" pitchFamily="34" charset="0"/>
                <a:cs typeface="Times New Roman" panose="02020603050405020304" pitchFamily="18" charset="0"/>
              </a:rPr>
            </a:br>
            <a:r>
              <a:rPr lang="tr-TR" sz="2400" dirty="0">
                <a:effectLst/>
                <a:latin typeface="Calibri" panose="020F0502020204030204" pitchFamily="34" charset="0"/>
                <a:ea typeface="Calibri" panose="020F0502020204030204" pitchFamily="34" charset="0"/>
                <a:cs typeface="Times New Roman" panose="02020603050405020304" pitchFamily="18" charset="0"/>
              </a:rPr>
              <a:t>TARIM</a:t>
            </a:r>
            <a:endParaRPr lang="tr-TR" sz="2400" dirty="0"/>
          </a:p>
        </p:txBody>
      </p:sp>
      <p:sp>
        <p:nvSpPr>
          <p:cNvPr id="3" name="İçerik Yer Tutucusu 2">
            <a:extLst>
              <a:ext uri="{FF2B5EF4-FFF2-40B4-BE49-F238E27FC236}">
                <a16:creationId xmlns:a16="http://schemas.microsoft.com/office/drawing/2014/main" id="{50751782-836A-4AC2-A79F-CAC77158377F}"/>
              </a:ext>
            </a:extLst>
          </p:cNvPr>
          <p:cNvSpPr>
            <a:spLocks noGrp="1"/>
          </p:cNvSpPr>
          <p:nvPr>
            <p:ph sz="half" idx="1"/>
          </p:nvPr>
        </p:nvSpPr>
        <p:spPr>
          <a:xfrm>
            <a:off x="261765" y="703167"/>
            <a:ext cx="6192688" cy="6027730"/>
          </a:xfrm>
        </p:spPr>
        <p:txBody>
          <a:bodyPr>
            <a:noAutofit/>
          </a:bodyPr>
          <a:lstStyle/>
          <a:p>
            <a:pPr marL="0" indent="0" algn="just">
              <a:lnSpc>
                <a:spcPct val="107000"/>
              </a:lnSpc>
              <a:spcAft>
                <a:spcPts val="800"/>
              </a:spcAft>
              <a:buNone/>
            </a:pPr>
            <a:r>
              <a:rPr lang="tr-TR" sz="1200" dirty="0">
                <a:effectLst/>
                <a:latin typeface="Calibri" panose="020F0502020204030204" pitchFamily="34" charset="0"/>
                <a:ea typeface="Calibri" panose="020F0502020204030204" pitchFamily="34" charset="0"/>
                <a:cs typeface="Times New Roman" panose="02020603050405020304" pitchFamily="18" charset="0"/>
              </a:rPr>
              <a:t>Tarihsel gelişim sürecinde, Sakarya İli yerleşmelerinin hemen hepsinin kuruluş ve gelişiminde tarım ve tarıma dayalı ticaretin çok önemli bir rol üstlenmiş olduğu görülür. Kendi ismini de tarımsal bir pazardan alan, </a:t>
            </a:r>
            <a:r>
              <a:rPr lang="tr-TR" sz="1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Adapazarı’nda kullanılan bazı semt isimleri (soğan hali, patates hali vb. gibi.) il ve yakın çevresinin tarımsal potansiyelini göstermekte ve sahanın yerleşime açılmasında tarımın önemini ortaya koymaktadır.   </a:t>
            </a:r>
            <a:r>
              <a:rPr lang="tr-TR" sz="1200" dirty="0">
                <a:effectLst/>
                <a:latin typeface="Calibri" panose="020F0502020204030204" pitchFamily="34" charset="0"/>
                <a:ea typeface="Calibri" panose="020F0502020204030204" pitchFamily="34" charset="0"/>
                <a:cs typeface="Times New Roman" panose="02020603050405020304" pitchFamily="18" charset="0"/>
              </a:rPr>
              <a:t>16. yüzyıldan 20. yüzyıl başlarına kadar, Sakarya ve çevresinin İstanbul’un ihtiyaçlarını karşılamaya yönelik katkısını inceleyen Bilgin, çalışmasında, </a:t>
            </a:r>
            <a:r>
              <a:rPr lang="tr-TR" sz="1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Sakarya çevresinden saray mutfağına kuru soğan, ayva ve tavuk gönderildiğini ifade etmektedir. Bu ürünlerin dışında devletin özellikle sefer dönemlerindeki temel ihtiyaçları olan; buğday, un ve arpa gibi gereksinimlerin de bir kısmın Sakarya ve çevresinden sağlanmakta olduğunu belirtmektedir. </a:t>
            </a:r>
            <a:r>
              <a:rPr lang="tr-TR" sz="1200" dirty="0">
                <a:effectLst/>
                <a:latin typeface="Calibri" panose="020F0502020204030204" pitchFamily="34" charset="0"/>
                <a:ea typeface="Calibri" panose="020F0502020204030204" pitchFamily="34" charset="0"/>
                <a:cs typeface="Times New Roman" panose="02020603050405020304" pitchFamily="18" charset="0"/>
              </a:rPr>
              <a:t>Dolayısıyla tarım, geçmişten bu yana Sakarya İli için en önemli ekonomik faaliyet kollarından biri olmuştur. </a:t>
            </a:r>
          </a:p>
          <a:p>
            <a:pPr marL="0" indent="0" algn="just">
              <a:lnSpc>
                <a:spcPct val="107000"/>
              </a:lnSpc>
              <a:spcAft>
                <a:spcPts val="800"/>
              </a:spcAft>
              <a:buNone/>
            </a:pPr>
            <a:r>
              <a:rPr lang="tr-TR" sz="1200" dirty="0">
                <a:effectLst/>
                <a:latin typeface="Calibri" panose="020F0502020204030204" pitchFamily="34" charset="0"/>
                <a:ea typeface="Calibri" panose="020F0502020204030204" pitchFamily="34" charset="0"/>
                <a:cs typeface="Times New Roman" panose="02020603050405020304" pitchFamily="18" charset="0"/>
              </a:rPr>
              <a:t>Tarım sektörünün ekonomi içerisindeki payı; Türkiye genelinde %14,5, Marmara Bölgesi’nde %5,2 iken Sakarya’da %20,5’dir. Ülke genelinde tarım sektörü GSMH içinde yaklaşık % 8,6’lik pay almakta iken Sakarya’da % 24’lük pay ile sanayiye kaynak aktaran bir faaliyet konumundadır (Sakarya İl Çevre Durum Raporu, 2011: 12-13). Sakarya’da tarımda çalışanların toplam istihdama oranı % 51,9’dur. İlin tarımında </a:t>
            </a:r>
            <a:r>
              <a:rPr lang="tr-TR" sz="1200" dirty="0" err="1">
                <a:effectLst/>
                <a:latin typeface="Calibri" panose="020F0502020204030204" pitchFamily="34" charset="0"/>
                <a:ea typeface="Calibri" panose="020F0502020204030204" pitchFamily="34" charset="0"/>
                <a:cs typeface="Times New Roman" panose="02020603050405020304" pitchFamily="18" charset="0"/>
              </a:rPr>
              <a:t>sektörel</a:t>
            </a:r>
            <a:r>
              <a:rPr lang="tr-TR" sz="1200" dirty="0">
                <a:effectLst/>
                <a:latin typeface="Calibri" panose="020F0502020204030204" pitchFamily="34" charset="0"/>
                <a:ea typeface="Calibri" panose="020F0502020204030204" pitchFamily="34" charset="0"/>
                <a:cs typeface="Times New Roman" panose="02020603050405020304" pitchFamily="18" charset="0"/>
              </a:rPr>
              <a:t> üretim değeri açısından %50,9’luk bir payla hayvansal üretim ilk sırada yer almaktadır. Bunu % 35,6’luk oranla meyve üretimi, % 8,3’lük oranla tarla bitkileri üretimi ve % 5,1’lik oranla sebze üretimi izlemektedir (Sakarya İl Tarım Müdürlüğü Yıllık Faaliyet Özeti, 2017). </a:t>
            </a:r>
          </a:p>
          <a:p>
            <a:pPr marL="0" indent="0" algn="just">
              <a:lnSpc>
                <a:spcPct val="107000"/>
              </a:lnSpc>
              <a:spcAft>
                <a:spcPts val="800"/>
              </a:spcAft>
              <a:buNone/>
            </a:pPr>
            <a:r>
              <a:rPr lang="tr-TR" sz="1200" dirty="0">
                <a:effectLst/>
                <a:latin typeface="Calibri" panose="020F0502020204030204" pitchFamily="34" charset="0"/>
                <a:ea typeface="Calibri" panose="020F0502020204030204" pitchFamily="34" charset="0"/>
                <a:cs typeface="Times New Roman" panose="02020603050405020304" pitchFamily="18" charset="0"/>
              </a:rPr>
              <a:t>İlde başta </a:t>
            </a:r>
            <a:r>
              <a:rPr lang="tr-TR" sz="1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mısır olmak üzere; buğday, şekerpancarı, fiğ, yonca ve ayçiçeği gibi tarla bitkileri yanında lahana, marul, domates, biber, kabak, karpuz ve taze fasulye gibi bahçe bitkileri </a:t>
            </a:r>
            <a:r>
              <a:rPr lang="tr-TR" sz="1200" dirty="0">
                <a:effectLst/>
                <a:latin typeface="Calibri" panose="020F0502020204030204" pitchFamily="34" charset="0"/>
                <a:ea typeface="Calibri" panose="020F0502020204030204" pitchFamily="34" charset="0"/>
                <a:cs typeface="Times New Roman" panose="02020603050405020304" pitchFamily="18" charset="0"/>
              </a:rPr>
              <a:t>tarımsal üretim içinde ağırlıklı yere sahiptir. Tarla bitkileri ve sebzeler yanında meyvecilik de ilde sürdürülen yoğun faaliyetler arasındadır. </a:t>
            </a:r>
            <a:r>
              <a:rPr lang="tr-TR" sz="1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Meyvecilikte,</a:t>
            </a:r>
            <a:r>
              <a:rPr lang="tr-TR" sz="1200" dirty="0">
                <a:effectLst/>
                <a:latin typeface="Calibri" panose="020F0502020204030204" pitchFamily="34" charset="0"/>
                <a:ea typeface="Calibri" panose="020F0502020204030204" pitchFamily="34" charset="0"/>
                <a:cs typeface="Times New Roman" panose="02020603050405020304" pitchFamily="18" charset="0"/>
              </a:rPr>
              <a:t> en önemli faaliyetler arasında fındık yetiştiriciliği ve bağcılık gelmektedir. Bu ürünleri </a:t>
            </a:r>
            <a:r>
              <a:rPr lang="tr-TR" sz="1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Elma, armut, ayva ve kiraz üretimi takip etmektedir.</a:t>
            </a:r>
            <a:endParaRPr lang="tr-TR" sz="1200" b="1" dirty="0">
              <a:solidFill>
                <a:srgbClr val="FF0000"/>
              </a:solidFill>
            </a:endParaRPr>
          </a:p>
        </p:txBody>
      </p:sp>
      <p:pic>
        <p:nvPicPr>
          <p:cNvPr id="6" name="İçerik Yer Tutucusu 5">
            <a:extLst>
              <a:ext uri="{FF2B5EF4-FFF2-40B4-BE49-F238E27FC236}">
                <a16:creationId xmlns:a16="http://schemas.microsoft.com/office/drawing/2014/main" id="{394E7ED9-7A87-4976-9158-3BB13E0570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30516" y="236845"/>
            <a:ext cx="4241509" cy="6384310"/>
          </a:xfrm>
        </p:spPr>
      </p:pic>
    </p:spTree>
    <p:extLst>
      <p:ext uri="{BB962C8B-B14F-4D97-AF65-F5344CB8AC3E}">
        <p14:creationId xmlns:p14="http://schemas.microsoft.com/office/powerpoint/2010/main" val="43624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57E44F-699B-6EA9-6DC4-2B63DF570742}"/>
              </a:ext>
            </a:extLst>
          </p:cNvPr>
          <p:cNvSpPr>
            <a:spLocks noGrp="1"/>
          </p:cNvSpPr>
          <p:nvPr>
            <p:ph type="title"/>
          </p:nvPr>
        </p:nvSpPr>
        <p:spPr/>
        <p:txBody>
          <a:bodyPr/>
          <a:lstStyle/>
          <a:p>
            <a:r>
              <a:rPr lang="tr-TR" dirty="0"/>
              <a:t>SAKARYA İLİ COĞRAFYASI </a:t>
            </a:r>
          </a:p>
        </p:txBody>
      </p:sp>
      <p:sp>
        <p:nvSpPr>
          <p:cNvPr id="3" name="İçerik Yer Tutucusu 2">
            <a:extLst>
              <a:ext uri="{FF2B5EF4-FFF2-40B4-BE49-F238E27FC236}">
                <a16:creationId xmlns:a16="http://schemas.microsoft.com/office/drawing/2014/main" id="{796DAE92-4830-C7DC-BA6A-E86B056CD8D6}"/>
              </a:ext>
            </a:extLst>
          </p:cNvPr>
          <p:cNvSpPr>
            <a:spLocks noGrp="1"/>
          </p:cNvSpPr>
          <p:nvPr>
            <p:ph idx="1"/>
          </p:nvPr>
        </p:nvSpPr>
        <p:spPr>
          <a:xfrm>
            <a:off x="549797" y="1628800"/>
            <a:ext cx="4752528" cy="5153000"/>
          </a:xfrm>
        </p:spPr>
        <p:txBody>
          <a:bodyPr>
            <a:normAutofit/>
          </a:bodyPr>
          <a:lstStyle/>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Yunan ve Latin yazarların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Bithynia</a:t>
            </a:r>
            <a:r>
              <a:rPr lang="tr-TR" sz="1800" dirty="0">
                <a:effectLst/>
                <a:latin typeface="Calibri" panose="020F0502020204030204" pitchFamily="34" charset="0"/>
                <a:ea typeface="Calibri" panose="020F0502020204030204" pitchFamily="34" charset="0"/>
                <a:cs typeface="Times New Roman" panose="02020603050405020304" pitchFamily="18" charset="0"/>
              </a:rPr>
              <a:t>” adını verdikleri bölgede yer alan Sakarya geçmişten günümüze Asya’yı Avrupa’ya bağlayan önemli </a:t>
            </a:r>
            <a:r>
              <a:rPr lang="tr-TR" sz="1800" dirty="0">
                <a:latin typeface="Calibri" panose="020F0502020204030204" pitchFamily="34" charset="0"/>
                <a:ea typeface="Calibri" panose="020F0502020204030204" pitchFamily="34" charset="0"/>
                <a:cs typeface="Times New Roman" panose="02020603050405020304" pitchFamily="18" charset="0"/>
              </a:rPr>
              <a:t>ulaşım</a:t>
            </a:r>
            <a:r>
              <a:rPr lang="tr-TR" sz="1800" dirty="0">
                <a:effectLst/>
                <a:latin typeface="Calibri" panose="020F0502020204030204" pitchFamily="34" charset="0"/>
                <a:ea typeface="Calibri" panose="020F0502020204030204" pitchFamily="34" charset="0"/>
                <a:cs typeface="Times New Roman" panose="02020603050405020304" pitchFamily="18" charset="0"/>
              </a:rPr>
              <a:t> yolları güzergahı üzerinde bulunmaktandır. </a:t>
            </a:r>
          </a:p>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1 Aralık </a:t>
            </a:r>
            <a:r>
              <a:rPr lang="tr-TR"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1954</a:t>
            </a:r>
            <a:r>
              <a:rPr lang="tr-TR" sz="1800" dirty="0">
                <a:effectLst/>
                <a:latin typeface="Calibri" panose="020F0502020204030204" pitchFamily="34" charset="0"/>
                <a:ea typeface="Calibri" panose="020F0502020204030204" pitchFamily="34" charset="0"/>
                <a:cs typeface="Times New Roman" panose="02020603050405020304" pitchFamily="18" charset="0"/>
              </a:rPr>
              <a:t> tarihinde </a:t>
            </a:r>
            <a:r>
              <a:rPr lang="tr-TR"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Sakarya il idari </a:t>
            </a:r>
            <a:r>
              <a:rPr lang="tr-TR" sz="1800" dirty="0">
                <a:effectLst/>
                <a:latin typeface="Calibri" panose="020F0502020204030204" pitchFamily="34" charset="0"/>
                <a:ea typeface="Calibri" panose="020F0502020204030204" pitchFamily="34" charset="0"/>
                <a:cs typeface="Times New Roman" panose="02020603050405020304" pitchFamily="18" charset="0"/>
              </a:rPr>
              <a:t>ünitesi oluşturulmuştur. </a:t>
            </a:r>
          </a:p>
          <a:p>
            <a:pPr marL="0" indent="0" algn="just">
              <a:buNone/>
            </a:pPr>
            <a:r>
              <a:rPr lang="tr-TR"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14.01.2000</a:t>
            </a:r>
            <a:r>
              <a:rPr lang="tr-TR" sz="1800" dirty="0">
                <a:effectLst/>
                <a:latin typeface="Calibri" panose="020F0502020204030204" pitchFamily="34" charset="0"/>
                <a:ea typeface="Calibri" panose="020F0502020204030204" pitchFamily="34" charset="0"/>
                <a:cs typeface="Times New Roman" panose="02020603050405020304" pitchFamily="18" charset="0"/>
              </a:rPr>
              <a:t> tarihinde kabul edilip 06.03.2000 tarihli resmi gazetede yayımlanan kararname ile </a:t>
            </a:r>
            <a:r>
              <a:rPr lang="tr-TR"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Sakarya Büyükşehir </a:t>
            </a:r>
            <a:r>
              <a:rPr lang="tr-TR" sz="18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B</a:t>
            </a:r>
            <a:r>
              <a:rPr lang="tr-TR"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elediyesi </a:t>
            </a:r>
            <a:r>
              <a:rPr lang="tr-TR" sz="1800" dirty="0">
                <a:effectLst/>
                <a:latin typeface="Calibri" panose="020F0502020204030204" pitchFamily="34" charset="0"/>
                <a:ea typeface="Calibri" panose="020F0502020204030204" pitchFamily="34" charset="0"/>
                <a:cs typeface="Times New Roman" panose="02020603050405020304" pitchFamily="18" charset="0"/>
              </a:rPr>
              <a:t>kurulmuştur. </a:t>
            </a:r>
          </a:p>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Sakarya’nın 4’ü merkez olmak üzere (Adapazarı,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Serdivan</a:t>
            </a:r>
            <a:r>
              <a:rPr lang="tr-TR" sz="1800" dirty="0">
                <a:effectLst/>
                <a:latin typeface="Calibri" panose="020F0502020204030204" pitchFamily="34" charset="0"/>
                <a:ea typeface="Calibri" panose="020F0502020204030204" pitchFamily="34" charset="0"/>
                <a:cs typeface="Times New Roman" panose="02020603050405020304" pitchFamily="18" charset="0"/>
              </a:rPr>
              <a:t>, Erenler ve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Arifiye</a:t>
            </a:r>
            <a:r>
              <a:rPr lang="tr-TR" sz="1800" dirty="0">
                <a:effectLst/>
                <a:latin typeface="Calibri" panose="020F0502020204030204" pitchFamily="34" charset="0"/>
                <a:ea typeface="Calibri" panose="020F0502020204030204" pitchFamily="34" charset="0"/>
                <a:cs typeface="Times New Roman" panose="02020603050405020304" pitchFamily="18" charset="0"/>
              </a:rPr>
              <a:t>) toplam 16 ilçesi bulunmaktadır. Kaynarca, Ferizli, Söğütlü, Karasu, Kocaali, Hendek, Akyazı, Karapürçek, Sapanca, Pamukova, Geyve ve Taraklı. </a:t>
            </a:r>
          </a:p>
          <a:p>
            <a:pPr marL="0" indent="0" algn="just">
              <a:buNone/>
            </a:pP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pic>
        <p:nvPicPr>
          <p:cNvPr id="5" name="Resim 4">
            <a:extLst>
              <a:ext uri="{FF2B5EF4-FFF2-40B4-BE49-F238E27FC236}">
                <a16:creationId xmlns:a16="http://schemas.microsoft.com/office/drawing/2014/main" id="{05203335-A1D8-4D38-B8F9-7BB698E1B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396" y="1476588"/>
            <a:ext cx="4364353" cy="5235796"/>
          </a:xfrm>
          <a:prstGeom prst="rect">
            <a:avLst/>
          </a:prstGeom>
        </p:spPr>
      </p:pic>
    </p:spTree>
    <p:extLst>
      <p:ext uri="{BB962C8B-B14F-4D97-AF65-F5344CB8AC3E}">
        <p14:creationId xmlns:p14="http://schemas.microsoft.com/office/powerpoint/2010/main" val="109950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175BD47-A774-49E5-B973-97E36E7F1556}"/>
              </a:ext>
            </a:extLst>
          </p:cNvPr>
          <p:cNvSpPr>
            <a:spLocks noGrp="1"/>
          </p:cNvSpPr>
          <p:nvPr>
            <p:ph type="title"/>
          </p:nvPr>
        </p:nvSpPr>
        <p:spPr>
          <a:xfrm>
            <a:off x="2133972" y="433772"/>
            <a:ext cx="1232687" cy="504056"/>
          </a:xfrm>
        </p:spPr>
        <p:txBody>
          <a:bodyPr>
            <a:normAutofit fontScale="90000"/>
          </a:bodyPr>
          <a:lstStyle/>
          <a:p>
            <a:br>
              <a:rPr lang="tr-TR" sz="1800" dirty="0">
                <a:effectLst/>
                <a:latin typeface="Calibri" panose="020F0502020204030204" pitchFamily="34" charset="0"/>
                <a:ea typeface="Calibri" panose="020F0502020204030204" pitchFamily="34" charset="0"/>
                <a:cs typeface="Times New Roman" panose="02020603050405020304" pitchFamily="18" charset="0"/>
              </a:rPr>
            </a:br>
            <a:r>
              <a:rPr lang="tr-TR" sz="2400" dirty="0">
                <a:effectLst/>
                <a:latin typeface="Calibri" panose="020F0502020204030204" pitchFamily="34" charset="0"/>
                <a:ea typeface="Calibri" panose="020F0502020204030204" pitchFamily="34" charset="0"/>
                <a:cs typeface="Times New Roman" panose="02020603050405020304" pitchFamily="18" charset="0"/>
              </a:rPr>
              <a:t>SANAYİ</a:t>
            </a:r>
            <a:endParaRPr lang="tr-TR" sz="2400" dirty="0"/>
          </a:p>
        </p:txBody>
      </p:sp>
      <p:sp>
        <p:nvSpPr>
          <p:cNvPr id="3" name="İçerik Yer Tutucusu 2">
            <a:extLst>
              <a:ext uri="{FF2B5EF4-FFF2-40B4-BE49-F238E27FC236}">
                <a16:creationId xmlns:a16="http://schemas.microsoft.com/office/drawing/2014/main" id="{E59A562E-710F-4A98-BAFF-F98EE7FDF6DF}"/>
              </a:ext>
            </a:extLst>
          </p:cNvPr>
          <p:cNvSpPr>
            <a:spLocks noGrp="1"/>
          </p:cNvSpPr>
          <p:nvPr>
            <p:ph sz="half" idx="1"/>
          </p:nvPr>
        </p:nvSpPr>
        <p:spPr>
          <a:xfrm>
            <a:off x="333772" y="1175787"/>
            <a:ext cx="5760641" cy="4996413"/>
          </a:xfrm>
        </p:spPr>
        <p:txBody>
          <a:bodyPr>
            <a:normAutofit fontScale="85000" lnSpcReduction="20000"/>
          </a:bodyPr>
          <a:lstStyle/>
          <a:p>
            <a:pPr marL="0" indent="0" algn="just">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Osmanlı devleti döneminde Adapazarı ovası ve çevresinin tarımsal özellikleri, orman zenginliği ve İstanbul’a yakınlığı gibi avantajlarının yanı sıra yakın çevresi için pazar fonksiyonu göstermesi geleneksel imalat faaliyetlerinin bulunmasını kolaylaştırmıştır. Bu dönemde şehrin mahallelerinde yer alan geleneksel üretim yerleri Cumhuriyet Döneminde giderek ortadan kalkmıştır. Kuruluş yeri olarak Adapazarı şehir merkezi ve yakınında demiryolu hattına yakın olan TZDK, Askeri Ağır Bakım Fabrikası ve Tank Palet fabrikası yerleşim alanları dışına taşınmıştır.</a:t>
            </a:r>
          </a:p>
          <a:p>
            <a:pPr marL="0" indent="0" algn="just">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1951 yılında kurulan Vagon Fabrikası ile 1953 yılında kurulan Şeker Fabrikası şehrin dışında kurulmuştur. Zaman içerisinde fabrikaların çevresindeki boş alanlarda işçi evleri ve sosyal tesislerin yapılmasıyla yerleşim alanına dönüşmüş Şeker Mahallesi ve Mithat Paşa Mahallesi oluşmuştur.</a:t>
            </a:r>
          </a:p>
          <a:p>
            <a:pPr marL="0" indent="0" algn="just">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Bu dönemde Sakarya’da sanayi daha çok geleneksel üretim biçimine uygun olarak küçük ölçekli imalat faaliyetleri şeklindedir. Bu durum kendini mahalle isimlerin de göstermektedir. “Adapazarı’nda </a:t>
            </a:r>
            <a:r>
              <a:rPr lang="tr-TR" sz="1800" b="1"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Tığcılar</a:t>
            </a:r>
            <a:r>
              <a:rPr lang="tr-TR"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Semerciler, Hasırcılar, Yağcılar, Çıracılar, Pabuççular </a:t>
            </a:r>
            <a:r>
              <a:rPr lang="tr-TR" sz="1800" dirty="0">
                <a:effectLst/>
                <a:latin typeface="Calibri" panose="020F0502020204030204" pitchFamily="34" charset="0"/>
                <a:ea typeface="Calibri" panose="020F0502020204030204" pitchFamily="34" charset="0"/>
                <a:cs typeface="Times New Roman" panose="02020603050405020304" pitchFamily="18" charset="0"/>
              </a:rPr>
              <a:t>gibi isimleri taşıyan mahalleler daha önce bu zanaatlar ile uğraşanların ilk olarak yerleştikleri yerlerdir. </a:t>
            </a:r>
          </a:p>
          <a:p>
            <a:pPr marL="0" indent="0">
              <a:buNone/>
            </a:pPr>
            <a:endParaRPr lang="tr-TR" dirty="0"/>
          </a:p>
        </p:txBody>
      </p:sp>
      <p:pic>
        <p:nvPicPr>
          <p:cNvPr id="6" name="İçerik Yer Tutucusu 5">
            <a:extLst>
              <a:ext uri="{FF2B5EF4-FFF2-40B4-BE49-F238E27FC236}">
                <a16:creationId xmlns:a16="http://schemas.microsoft.com/office/drawing/2014/main" id="{5DB9E8A9-0272-421F-A5A1-547DBCAD986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33761" y="260648"/>
            <a:ext cx="4976812" cy="2796704"/>
          </a:xfrm>
        </p:spPr>
      </p:pic>
      <p:pic>
        <p:nvPicPr>
          <p:cNvPr id="8" name="Resim 7">
            <a:extLst>
              <a:ext uri="{FF2B5EF4-FFF2-40B4-BE49-F238E27FC236}">
                <a16:creationId xmlns:a16="http://schemas.microsoft.com/office/drawing/2014/main" id="{66019A0B-0DA0-40DE-9095-6B643A2B2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454" y="3277526"/>
            <a:ext cx="4976811" cy="3319826"/>
          </a:xfrm>
          <a:prstGeom prst="rect">
            <a:avLst/>
          </a:prstGeom>
        </p:spPr>
      </p:pic>
    </p:spTree>
    <p:extLst>
      <p:ext uri="{BB962C8B-B14F-4D97-AF65-F5344CB8AC3E}">
        <p14:creationId xmlns:p14="http://schemas.microsoft.com/office/powerpoint/2010/main" val="125626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6AF2AF6-B22E-4522-8312-466AFB906A1A}"/>
              </a:ext>
            </a:extLst>
          </p:cNvPr>
          <p:cNvSpPr>
            <a:spLocks noGrp="1"/>
          </p:cNvSpPr>
          <p:nvPr>
            <p:ph sz="half" idx="1"/>
          </p:nvPr>
        </p:nvSpPr>
        <p:spPr>
          <a:xfrm>
            <a:off x="333772" y="620688"/>
            <a:ext cx="6624736" cy="6052120"/>
          </a:xfrm>
        </p:spPr>
        <p:txBody>
          <a:bodyPr>
            <a:normAutofit lnSpcReduction="10000"/>
          </a:bodyPr>
          <a:lstStyle/>
          <a:p>
            <a:pPr marL="0" indent="0" algn="just">
              <a:buNone/>
            </a:pPr>
            <a:r>
              <a:rPr lang="tr-TR" sz="1700" dirty="0">
                <a:effectLst/>
                <a:latin typeface="Calibri" panose="020F0502020204030204" pitchFamily="34" charset="0"/>
                <a:ea typeface="Calibri" panose="020F0502020204030204" pitchFamily="34" charset="0"/>
                <a:cs typeface="Times New Roman" panose="02020603050405020304" pitchFamily="18" charset="0"/>
              </a:rPr>
              <a:t>1917 den beri faaliyetine devam eden DE-TA fabrikası, 1943 yılında tarımı desteklemek için yapılan yasal değişiklik ile Türkiye Zirai Donatım Kurumu (TZDK) adını almıştır. Başlangıçta at arabası üretilen fabrika 196 yılında Türkiye’nin ilk montaj traktörünü üretmiştir. Daha sonra Başak Traktör fabrikası adını almış E-5 karayolu kenarına taşınmıştır.</a:t>
            </a:r>
          </a:p>
          <a:p>
            <a:pPr marL="0" indent="0" algn="just">
              <a:buNone/>
            </a:pPr>
            <a:r>
              <a:rPr lang="tr-TR" sz="1700" dirty="0">
                <a:effectLst/>
                <a:latin typeface="Calibri" panose="020F0502020204030204" pitchFamily="34" charset="0"/>
                <a:ea typeface="Calibri" panose="020F0502020204030204" pitchFamily="34" charset="0"/>
                <a:cs typeface="Times New Roman" panose="02020603050405020304" pitchFamily="18" charset="0"/>
              </a:rPr>
              <a:t>Bölgede yer alan ikinci önemli fabrika ise, 1934 yılında Çorlu’da kurulan ancak güvenlik gerekçesiyle, 1943 yılında Adapazarı’nda demiryolu yakınına nakledilen, Askeri Ağır Bakım ve Tamir Fabrikası’dır. Başlangıçta Kara Kuvvetleri’nin her türlü silah, araç-gereç onarımlarını yapmakta iken ilerleyen zamanlarda çok çeşitli savunma araç gereçleri üreten önemli bir tesis haline gelmiştir. </a:t>
            </a:r>
          </a:p>
          <a:p>
            <a:pPr marL="0" indent="0" algn="just">
              <a:buNone/>
            </a:pPr>
            <a:r>
              <a:rPr lang="tr-TR" sz="1700" dirty="0">
                <a:effectLst/>
                <a:latin typeface="Calibri" panose="020F0502020204030204" pitchFamily="34" charset="0"/>
                <a:ea typeface="Calibri" panose="020F0502020204030204" pitchFamily="34" charset="0"/>
                <a:cs typeface="Times New Roman" panose="02020603050405020304" pitchFamily="18" charset="0"/>
              </a:rPr>
              <a:t>1950’li yıllara gelindiğinde sanayinin tüm ülke geneline yaygınlaştırılması amacıyla güdülen politikaların bir sonucu olarak, Adapazarı’nda da büyük kamu sanayi kuruluşları yer almıştı. Bunlar 1951 yılında kurulan TCDD Yolları Vagon Fabrikası ve 1953 yılında kurulan Şeker Fabrikası’dır. Özel sektörün yatırımları ile güçlenen Sakarya sanayisi ilk etapta tarımsal kaynak potansiyeli doğrultusunda gelişme göstermiştir. </a:t>
            </a:r>
          </a:p>
          <a:p>
            <a:pPr marL="0" indent="0" algn="just">
              <a:buNone/>
            </a:pPr>
            <a:r>
              <a:rPr lang="tr-TR" sz="1700" dirty="0">
                <a:effectLst/>
                <a:latin typeface="Calibri" panose="020F0502020204030204" pitchFamily="34" charset="0"/>
                <a:ea typeface="Calibri" panose="020F0502020204030204" pitchFamily="34" charset="0"/>
                <a:cs typeface="Times New Roman" panose="02020603050405020304" pitchFamily="18" charset="0"/>
              </a:rPr>
              <a:t>Özellikle 1990’lı yıllardan sonra Sakarya’da sanayi sektöründe önemli gelişmeler olmuştur. Özellikle otomotiv sektöründe ve yan sektörlerinde faaliyet gösteren Otokar, Tırsan, </a:t>
            </a:r>
            <a:r>
              <a:rPr lang="tr-TR" sz="1700" dirty="0" err="1">
                <a:effectLst/>
                <a:latin typeface="Calibri" panose="020F0502020204030204" pitchFamily="34" charset="0"/>
                <a:ea typeface="Calibri" panose="020F0502020204030204" pitchFamily="34" charset="0"/>
                <a:cs typeface="Times New Roman" panose="02020603050405020304" pitchFamily="18" charset="0"/>
              </a:rPr>
              <a:t>Asaş</a:t>
            </a:r>
            <a:r>
              <a:rPr lang="tr-TR" sz="1700" dirty="0">
                <a:effectLst/>
                <a:latin typeface="Calibri" panose="020F0502020204030204" pitchFamily="34" charset="0"/>
                <a:ea typeface="Calibri" panose="020F0502020204030204" pitchFamily="34" charset="0"/>
                <a:cs typeface="Times New Roman" panose="02020603050405020304" pitchFamily="18" charset="0"/>
              </a:rPr>
              <a:t>, Toyota, Türk Traktör, Başak Traktör, </a:t>
            </a:r>
            <a:r>
              <a:rPr lang="tr-TR" sz="1700" dirty="0" err="1">
                <a:effectLst/>
                <a:latin typeface="Calibri" panose="020F0502020204030204" pitchFamily="34" charset="0"/>
                <a:ea typeface="Calibri" panose="020F0502020204030204" pitchFamily="34" charset="0"/>
                <a:cs typeface="Times New Roman" panose="02020603050405020304" pitchFamily="18" charset="0"/>
              </a:rPr>
              <a:t>Good</a:t>
            </a:r>
            <a:r>
              <a:rPr lang="tr-TR" sz="1700" dirty="0">
                <a:effectLst/>
                <a:latin typeface="Calibri" panose="020F0502020204030204" pitchFamily="34" charset="0"/>
                <a:ea typeface="Calibri" panose="020F0502020204030204" pitchFamily="34" charset="0"/>
                <a:cs typeface="Times New Roman" panose="02020603050405020304" pitchFamily="18" charset="0"/>
              </a:rPr>
              <a:t> </a:t>
            </a:r>
            <a:r>
              <a:rPr lang="tr-TR" sz="1700" dirty="0" err="1">
                <a:effectLst/>
                <a:latin typeface="Calibri" panose="020F0502020204030204" pitchFamily="34" charset="0"/>
                <a:ea typeface="Calibri" panose="020F0502020204030204" pitchFamily="34" charset="0"/>
                <a:cs typeface="Times New Roman" panose="02020603050405020304" pitchFamily="18" charset="0"/>
              </a:rPr>
              <a:t>Year</a:t>
            </a:r>
            <a:r>
              <a:rPr lang="tr-TR" sz="1700" dirty="0">
                <a:effectLst/>
                <a:latin typeface="Calibri" panose="020F0502020204030204" pitchFamily="34" charset="0"/>
                <a:ea typeface="Calibri" panose="020F0502020204030204" pitchFamily="34" charset="0"/>
                <a:cs typeface="Times New Roman" panose="02020603050405020304" pitchFamily="18" charset="0"/>
              </a:rPr>
              <a:t> gibi firmaların Sakarya’daki yatırımları, sanayi açısından ilin gelişmesini sağlamıştır. </a:t>
            </a:r>
          </a:p>
        </p:txBody>
      </p:sp>
      <p:pic>
        <p:nvPicPr>
          <p:cNvPr id="6" name="İçerik Yer Tutucusu 5">
            <a:extLst>
              <a:ext uri="{FF2B5EF4-FFF2-40B4-BE49-F238E27FC236}">
                <a16:creationId xmlns:a16="http://schemas.microsoft.com/office/drawing/2014/main" id="{E6340704-F696-48FA-9266-64B640102AF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74532" y="-67"/>
            <a:ext cx="4135351" cy="2112953"/>
          </a:xfrm>
        </p:spPr>
      </p:pic>
      <p:pic>
        <p:nvPicPr>
          <p:cNvPr id="8" name="Resim 7">
            <a:extLst>
              <a:ext uri="{FF2B5EF4-FFF2-40B4-BE49-F238E27FC236}">
                <a16:creationId xmlns:a16="http://schemas.microsoft.com/office/drawing/2014/main" id="{907B9CB7-F994-4367-BC79-D00CBEA487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750" y="2126508"/>
            <a:ext cx="4135351" cy="2323848"/>
          </a:xfrm>
          <a:prstGeom prst="rect">
            <a:avLst/>
          </a:prstGeom>
        </p:spPr>
      </p:pic>
      <p:pic>
        <p:nvPicPr>
          <p:cNvPr id="10" name="Resim 9">
            <a:extLst>
              <a:ext uri="{FF2B5EF4-FFF2-40B4-BE49-F238E27FC236}">
                <a16:creationId xmlns:a16="http://schemas.microsoft.com/office/drawing/2014/main" id="{5DECD325-66EB-4BBA-B77F-0EAECD823D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4685" y="4599572"/>
            <a:ext cx="4175198" cy="1932660"/>
          </a:xfrm>
          <a:prstGeom prst="rect">
            <a:avLst/>
          </a:prstGeom>
        </p:spPr>
      </p:pic>
    </p:spTree>
    <p:extLst>
      <p:ext uri="{BB962C8B-B14F-4D97-AF65-F5344CB8AC3E}">
        <p14:creationId xmlns:p14="http://schemas.microsoft.com/office/powerpoint/2010/main" val="202772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92497AB-7F1A-4FBE-B170-B7E8DBC579EB}"/>
              </a:ext>
            </a:extLst>
          </p:cNvPr>
          <p:cNvSpPr>
            <a:spLocks noGrp="1"/>
          </p:cNvSpPr>
          <p:nvPr>
            <p:ph sz="half" idx="1"/>
          </p:nvPr>
        </p:nvSpPr>
        <p:spPr>
          <a:xfrm>
            <a:off x="261764" y="512676"/>
            <a:ext cx="6192688" cy="5832648"/>
          </a:xfrm>
        </p:spPr>
        <p:txBody>
          <a:bodyPr>
            <a:normAutofit/>
          </a:bodyPr>
          <a:lstStyle/>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Son yıllarda savunma sanayinde milli tank, zırhlı muharebe araçları, fırtına obüsü projeleri,</a:t>
            </a:r>
            <a:r>
              <a:rPr lang="tr-TR" sz="1800" dirty="0">
                <a:latin typeface="Calibri" panose="020F0502020204030204" pitchFamily="34" charset="0"/>
                <a:ea typeface="Calibri" panose="020F0502020204030204" pitchFamily="34" charset="0"/>
                <a:cs typeface="Times New Roman" panose="02020603050405020304" pitchFamily="18" charset="0"/>
              </a:rPr>
              <a:t> TÜRASAŞ (TÜVASAŞ)</a:t>
            </a:r>
            <a:r>
              <a:rPr lang="tr-TR" sz="1800" dirty="0">
                <a:effectLst/>
                <a:latin typeface="Calibri" panose="020F0502020204030204" pitchFamily="34" charset="0"/>
                <a:ea typeface="Calibri" panose="020F0502020204030204" pitchFamily="34" charset="0"/>
                <a:cs typeface="Times New Roman" panose="02020603050405020304" pitchFamily="18" charset="0"/>
              </a:rPr>
              <a:t> ile </a:t>
            </a:r>
            <a:r>
              <a:rPr lang="tr-TR" sz="1800" dirty="0">
                <a:latin typeface="Calibri" panose="020F0502020204030204" pitchFamily="34" charset="0"/>
                <a:ea typeface="Calibri" panose="020F0502020204030204" pitchFamily="34" charset="0"/>
                <a:cs typeface="Times New Roman" panose="02020603050405020304" pitchFamily="18" charset="0"/>
              </a:rPr>
              <a:t>raylı sistem araçları üretimi yapmaktadır. </a:t>
            </a:r>
          </a:p>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Sakarya’nın en son beklentisi de milli tank ve yerli otomobilin üretim merkezi olmaktır. Başlıca üretilen ürünlerde otomotiv sektörü ve yan sanayinin yanı sıra, zırhlı güvenlik araçları, çelik, metal, kimya sanayi ürünleri, makina ve makine parçaları, elektrik malzemeleri, mobilya ve orman ürünleri, tekstil, gıda, süs bitkisi, tarım ürünleri, beyaz et üretiminde ön plana çıkmaktır. </a:t>
            </a:r>
          </a:p>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İstanbul Sanayi Odasınca yapılan Türkiye’nin 500 büyük sanayi kuruluşu sıralamasında Sakarya ilinden 2012 yılında 17 firma girerken, 2017 yılında merkezi Sakarya’da olan 9 firma (1’i kamu), şubesi Sakarya’da olan 20 firma yer almaktadır. </a:t>
            </a:r>
          </a:p>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Tarıma dayalı ihtisas organize sanayi bölgeleri hariç olmak üzere ilde 7 adet organize sanayi bölgesi bulunmaktadır.  </a:t>
            </a:r>
            <a:endParaRPr lang="tr-TR" sz="1800" dirty="0"/>
          </a:p>
          <a:p>
            <a:pPr marL="0" indent="0">
              <a:buNone/>
            </a:pPr>
            <a:endParaRPr lang="tr-TR" dirty="0"/>
          </a:p>
        </p:txBody>
      </p:sp>
      <p:pic>
        <p:nvPicPr>
          <p:cNvPr id="6" name="İçerik Yer Tutucusu 5">
            <a:extLst>
              <a:ext uri="{FF2B5EF4-FFF2-40B4-BE49-F238E27FC236}">
                <a16:creationId xmlns:a16="http://schemas.microsoft.com/office/drawing/2014/main" id="{04EC1E71-8418-41AB-85E3-EDB5BDE4850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32108" y="476672"/>
            <a:ext cx="5006919" cy="6175754"/>
          </a:xfrm>
        </p:spPr>
      </p:pic>
    </p:spTree>
    <p:extLst>
      <p:ext uri="{BB962C8B-B14F-4D97-AF65-F5344CB8AC3E}">
        <p14:creationId xmlns:p14="http://schemas.microsoft.com/office/powerpoint/2010/main" val="206302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a:extLst>
              <a:ext uri="{FF2B5EF4-FFF2-40B4-BE49-F238E27FC236}">
                <a16:creationId xmlns:a16="http://schemas.microsoft.com/office/drawing/2014/main" id="{688293C6-3927-4BE7-A031-055EC44EE91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93812" y="539468"/>
            <a:ext cx="4608512" cy="6063389"/>
          </a:xfrm>
        </p:spPr>
      </p:pic>
      <p:pic>
        <p:nvPicPr>
          <p:cNvPr id="8" name="İçerik Yer Tutucusu 7">
            <a:extLst>
              <a:ext uri="{FF2B5EF4-FFF2-40B4-BE49-F238E27FC236}">
                <a16:creationId xmlns:a16="http://schemas.microsoft.com/office/drawing/2014/main" id="{FE7A766C-43DF-446D-A7DE-A3FE3F766BE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78388" y="539468"/>
            <a:ext cx="5275276" cy="5862962"/>
          </a:xfrm>
        </p:spPr>
      </p:pic>
    </p:spTree>
    <p:extLst>
      <p:ext uri="{BB962C8B-B14F-4D97-AF65-F5344CB8AC3E}">
        <p14:creationId xmlns:p14="http://schemas.microsoft.com/office/powerpoint/2010/main" val="58406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a:extLst>
              <a:ext uri="{FF2B5EF4-FFF2-40B4-BE49-F238E27FC236}">
                <a16:creationId xmlns:a16="http://schemas.microsoft.com/office/drawing/2014/main" id="{5800BD22-5CE7-47A3-A03B-505B4C05A391}"/>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629916" y="2780928"/>
            <a:ext cx="3816424" cy="3816424"/>
          </a:xfrm>
        </p:spPr>
      </p:pic>
      <p:pic>
        <p:nvPicPr>
          <p:cNvPr id="8" name="İçerik Yer Tutucusu 7">
            <a:extLst>
              <a:ext uri="{FF2B5EF4-FFF2-40B4-BE49-F238E27FC236}">
                <a16:creationId xmlns:a16="http://schemas.microsoft.com/office/drawing/2014/main" id="{868C21B6-3D4E-4D70-8822-3856FEDF3C5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318548" y="116632"/>
            <a:ext cx="3729188" cy="3666465"/>
          </a:xfrm>
        </p:spPr>
      </p:pic>
      <p:pic>
        <p:nvPicPr>
          <p:cNvPr id="10" name="Resim 9">
            <a:extLst>
              <a:ext uri="{FF2B5EF4-FFF2-40B4-BE49-F238E27FC236}">
                <a16:creationId xmlns:a16="http://schemas.microsoft.com/office/drawing/2014/main" id="{3E03F9FE-FD00-462C-AB4C-188CDEB2CD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0436" y="3905412"/>
            <a:ext cx="5159973" cy="2855593"/>
          </a:xfrm>
          <a:prstGeom prst="rect">
            <a:avLst/>
          </a:prstGeom>
        </p:spPr>
      </p:pic>
      <p:sp>
        <p:nvSpPr>
          <p:cNvPr id="11" name="Metin kutusu 10">
            <a:extLst>
              <a:ext uri="{FF2B5EF4-FFF2-40B4-BE49-F238E27FC236}">
                <a16:creationId xmlns:a16="http://schemas.microsoft.com/office/drawing/2014/main" id="{C038FE9F-B2B8-49EA-A5E5-BE11D5FB4F4B}"/>
              </a:ext>
            </a:extLst>
          </p:cNvPr>
          <p:cNvSpPr txBox="1"/>
          <p:nvPr/>
        </p:nvSpPr>
        <p:spPr>
          <a:xfrm>
            <a:off x="153752" y="980728"/>
            <a:ext cx="6768752" cy="1938992"/>
          </a:xfrm>
          <a:prstGeom prst="rect">
            <a:avLst/>
          </a:prstGeom>
          <a:noFill/>
        </p:spPr>
        <p:txBody>
          <a:bodyPr wrap="square" rtlCol="0">
            <a:spAutoFit/>
          </a:bodyPr>
          <a:lstStyle/>
          <a:p>
            <a:r>
              <a:rPr lang="tr-TR" sz="1600" b="0" i="0" u="none" strike="noStrike" baseline="0" dirty="0">
                <a:latin typeface="Garamond" panose="02020404030301010803" pitchFamily="18" charset="0"/>
              </a:rPr>
              <a:t>Türkiye genelinde en yüksek trafik yoğunluğu Marmara Bölgesi ile Anadolu’nun diğer bölgeleri arasınd</a:t>
            </a:r>
            <a:r>
              <a:rPr lang="tr-TR" sz="1600" dirty="0">
                <a:latin typeface="Garamond" panose="02020404030301010803" pitchFamily="18" charset="0"/>
              </a:rPr>
              <a:t>a</a:t>
            </a:r>
            <a:r>
              <a:rPr lang="tr-TR" sz="1600" b="0" i="0" u="none" strike="noStrike" baseline="0" dirty="0">
                <a:latin typeface="Garamond" panose="02020404030301010803" pitchFamily="18" charset="0"/>
              </a:rPr>
              <a:t> yaşanmaktadır. Bu yoğunluğun </a:t>
            </a:r>
            <a:r>
              <a:rPr lang="pt-BR" sz="1600" b="0" i="0" u="none" strike="noStrike" baseline="0" dirty="0">
                <a:latin typeface="Garamond" panose="02020404030301010803" pitchFamily="18" charset="0"/>
              </a:rPr>
              <a:t>ana arterleri konumundaki </a:t>
            </a:r>
            <a:r>
              <a:rPr lang="pt-BR" sz="1600" b="1" i="0" u="none" strike="noStrike" baseline="0" dirty="0">
                <a:latin typeface="Garamond" panose="02020404030301010803" pitchFamily="18" charset="0"/>
              </a:rPr>
              <a:t>TEM otoyolu</a:t>
            </a:r>
            <a:r>
              <a:rPr lang="tr-TR" sz="1600" b="1" i="0" u="none" strike="noStrike" baseline="0" dirty="0">
                <a:latin typeface="Garamond" panose="02020404030301010803" pitchFamily="18" charset="0"/>
              </a:rPr>
              <a:t> ve D-100 (E-5) </a:t>
            </a:r>
            <a:r>
              <a:rPr lang="tr-TR" sz="1600" b="0" i="0" u="none" strike="noStrike" baseline="0" dirty="0">
                <a:latin typeface="Garamond" panose="02020404030301010803" pitchFamily="18" charset="0"/>
              </a:rPr>
              <a:t>karayolu ile İstanbul ve Ankara’yı birbirine bağlayan </a:t>
            </a:r>
            <a:r>
              <a:rPr lang="tr-TR" sz="1600" b="1" i="0" u="none" strike="noStrike" baseline="0" dirty="0">
                <a:solidFill>
                  <a:srgbClr val="FF0000"/>
                </a:solidFill>
                <a:latin typeface="Garamond" panose="02020404030301010803" pitchFamily="18" charset="0"/>
              </a:rPr>
              <a:t>yüksek hızlı tren hattı </a:t>
            </a:r>
            <a:r>
              <a:rPr lang="tr-TR" sz="1600" b="0" i="0" u="none" strike="noStrike" baseline="0" dirty="0">
                <a:latin typeface="Garamond" panose="02020404030301010803" pitchFamily="18" charset="0"/>
              </a:rPr>
              <a:t>da Sakarya’nın içinden geçmektedir. </a:t>
            </a:r>
            <a:r>
              <a:rPr lang="tr-TR" sz="1600" b="1" i="0" u="none" strike="noStrike" baseline="0" dirty="0">
                <a:solidFill>
                  <a:srgbClr val="FF0000"/>
                </a:solidFill>
                <a:latin typeface="Garamond" panose="02020404030301010803" pitchFamily="18" charset="0"/>
              </a:rPr>
              <a:t>Karasu Limanı’nın </a:t>
            </a:r>
            <a:r>
              <a:rPr lang="tr-TR" sz="1600" b="0" i="0" u="none" strike="noStrike" baseline="0" dirty="0">
                <a:latin typeface="Garamond" panose="02020404030301010803" pitchFamily="18" charset="0"/>
              </a:rPr>
              <a:t>da devreye girmesi deniz yolu ulaşımı açısından da Sakarya’nın taşımacılık, lojistik ve yatırım çekmesi açısından öne çıkmasına neden olmuştur. </a:t>
            </a:r>
          </a:p>
          <a:p>
            <a:endParaRPr lang="tr-TR" dirty="0"/>
          </a:p>
        </p:txBody>
      </p:sp>
      <p:sp>
        <p:nvSpPr>
          <p:cNvPr id="12" name="Metin kutusu 11">
            <a:extLst>
              <a:ext uri="{FF2B5EF4-FFF2-40B4-BE49-F238E27FC236}">
                <a16:creationId xmlns:a16="http://schemas.microsoft.com/office/drawing/2014/main" id="{AF62B20E-9B62-40B0-9A26-1997943211A6}"/>
              </a:ext>
            </a:extLst>
          </p:cNvPr>
          <p:cNvSpPr txBox="1"/>
          <p:nvPr/>
        </p:nvSpPr>
        <p:spPr>
          <a:xfrm>
            <a:off x="1485900" y="332656"/>
            <a:ext cx="3600400" cy="461665"/>
          </a:xfrm>
          <a:prstGeom prst="rect">
            <a:avLst/>
          </a:prstGeom>
          <a:noFill/>
        </p:spPr>
        <p:txBody>
          <a:bodyPr wrap="square" rtlCol="0">
            <a:spAutoFit/>
          </a:bodyPr>
          <a:lstStyle/>
          <a:p>
            <a:pPr algn="ctr"/>
            <a:r>
              <a:rPr lang="tr-TR" dirty="0"/>
              <a:t>ULAŞIM </a:t>
            </a:r>
          </a:p>
        </p:txBody>
      </p:sp>
    </p:spTree>
    <p:extLst>
      <p:ext uri="{BB962C8B-B14F-4D97-AF65-F5344CB8AC3E}">
        <p14:creationId xmlns:p14="http://schemas.microsoft.com/office/powerpoint/2010/main" val="300829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1CBC3A-F666-42BD-A13D-5F390886CE4F}"/>
              </a:ext>
            </a:extLst>
          </p:cNvPr>
          <p:cNvSpPr>
            <a:spLocks noGrp="1"/>
          </p:cNvSpPr>
          <p:nvPr>
            <p:ph type="title"/>
          </p:nvPr>
        </p:nvSpPr>
        <p:spPr>
          <a:xfrm>
            <a:off x="5086299" y="76200"/>
            <a:ext cx="6188363" cy="760512"/>
          </a:xfrm>
        </p:spPr>
        <p:txBody>
          <a:bodyPr>
            <a:normAutofit/>
          </a:bodyPr>
          <a:lstStyle/>
          <a:p>
            <a:r>
              <a:rPr lang="tr-TR" sz="2400" dirty="0"/>
              <a:t>ULAŞIM </a:t>
            </a:r>
          </a:p>
        </p:txBody>
      </p:sp>
      <p:pic>
        <p:nvPicPr>
          <p:cNvPr id="6" name="İçerik Yer Tutucusu 5">
            <a:extLst>
              <a:ext uri="{FF2B5EF4-FFF2-40B4-BE49-F238E27FC236}">
                <a16:creationId xmlns:a16="http://schemas.microsoft.com/office/drawing/2014/main" id="{BA0E358D-0DEA-4624-9905-69A65A51B86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92881" y="861051"/>
            <a:ext cx="4505464" cy="5796750"/>
          </a:xfrm>
        </p:spPr>
      </p:pic>
      <p:pic>
        <p:nvPicPr>
          <p:cNvPr id="8" name="İçerik Yer Tutucusu 7">
            <a:extLst>
              <a:ext uri="{FF2B5EF4-FFF2-40B4-BE49-F238E27FC236}">
                <a16:creationId xmlns:a16="http://schemas.microsoft.com/office/drawing/2014/main" id="{F42B45DE-F574-4315-B964-E07FABACA8F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10436" y="861051"/>
            <a:ext cx="4680520" cy="5815616"/>
          </a:xfrm>
        </p:spPr>
      </p:pic>
    </p:spTree>
    <p:extLst>
      <p:ext uri="{BB962C8B-B14F-4D97-AF65-F5344CB8AC3E}">
        <p14:creationId xmlns:p14="http://schemas.microsoft.com/office/powerpoint/2010/main" val="67450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53D2D9-B00A-4A6E-8940-6B5C7F2D59DA}"/>
              </a:ext>
            </a:extLst>
          </p:cNvPr>
          <p:cNvSpPr>
            <a:spLocks noGrp="1"/>
          </p:cNvSpPr>
          <p:nvPr>
            <p:ph type="title"/>
          </p:nvPr>
        </p:nvSpPr>
        <p:spPr>
          <a:xfrm>
            <a:off x="2349996" y="332656"/>
            <a:ext cx="1952767" cy="504056"/>
          </a:xfrm>
        </p:spPr>
        <p:txBody>
          <a:bodyPr>
            <a:normAutofit/>
          </a:bodyPr>
          <a:lstStyle/>
          <a:p>
            <a:r>
              <a:rPr lang="tr-TR" sz="2400" dirty="0"/>
              <a:t>TURİZM</a:t>
            </a:r>
          </a:p>
        </p:txBody>
      </p:sp>
      <p:sp>
        <p:nvSpPr>
          <p:cNvPr id="3" name="İçerik Yer Tutucusu 2">
            <a:extLst>
              <a:ext uri="{FF2B5EF4-FFF2-40B4-BE49-F238E27FC236}">
                <a16:creationId xmlns:a16="http://schemas.microsoft.com/office/drawing/2014/main" id="{1A9B9F08-75AB-423A-B775-2A9959D39495}"/>
              </a:ext>
            </a:extLst>
          </p:cNvPr>
          <p:cNvSpPr>
            <a:spLocks noGrp="1"/>
          </p:cNvSpPr>
          <p:nvPr>
            <p:ph sz="half" idx="1"/>
          </p:nvPr>
        </p:nvSpPr>
        <p:spPr>
          <a:xfrm>
            <a:off x="261764" y="836712"/>
            <a:ext cx="6192688" cy="5472608"/>
          </a:xfrm>
        </p:spPr>
        <p:txBody>
          <a:bodyPr>
            <a:normAutofit fontScale="85000" lnSpcReduction="10000"/>
          </a:bodyPr>
          <a:lstStyle/>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Sakarya bulunduğu coğrafi konum itibari ile turizm faaliyetleri açısından oldukça elverişli olanaklara sahiptir. </a:t>
            </a:r>
          </a:p>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Nemli iklim koşullarına bağlı olarak yağışın bol olması doğal ortamın (orman, göl, akarsu, şelale, yayla vb.) çeşitlilik arz etmesine neden olurken, Karadeniz’e kıyısı olan şehirde kıyı ve deniz turizmi de önem arz etmektedir. </a:t>
            </a:r>
          </a:p>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Sakarya ve yakın çevresinin tarih boyunca önemli medeniyetlere ev sahipliği yapması, tarihi ulaşım güzergâhları üzerinde yer alan ilçeleri ve de Balkan Yarımadası, Kafkasya ve Karadeniz Bölgesi’nden gelen göçmenler ile yerli Manav kültürünün kattığı çeşitlilik kültür turizminin gelişmesine de katkıda bulunmuştur. </a:t>
            </a:r>
          </a:p>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Şehrin jeolojik yapısının bir armağanı olarak sağlık turizmi de (kaplıcalar) şehrin turizmine artı değer katan unsurlardan biridir. </a:t>
            </a:r>
          </a:p>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Sahip olduğu turizm çeşitlilikleri yanında Türkiye’nin nüfusu yoğun, sanayi ve hizmet şehirleri olan İstanbul’a yakın, Kocaeli’ne komşu olması da turizmin gelişmesinde önemli bir faktör olarak karşımıza çıkmaktadır. </a:t>
            </a:r>
          </a:p>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Ayrıca Türkiye’nin önemli şehirleri olan Ankara, Bursa, Eskişehir’e yakınlığı da Sakarya’nın turizm potansiyelini arttıran bir unsudur. Türkiye’de ulaşım bakımından doğu-batı, kuzey-güney geçişlerinde Sakarya’nın kavşak noktada yer alması da turizmine olumlu katkı yapmaktadır. </a:t>
            </a:r>
          </a:p>
          <a:p>
            <a:pPr marL="0" indent="0">
              <a:buNone/>
            </a:pPr>
            <a:endParaRPr lang="tr-TR" dirty="0"/>
          </a:p>
        </p:txBody>
      </p:sp>
      <p:pic>
        <p:nvPicPr>
          <p:cNvPr id="6" name="İçerik Yer Tutucusu 5">
            <a:extLst>
              <a:ext uri="{FF2B5EF4-FFF2-40B4-BE49-F238E27FC236}">
                <a16:creationId xmlns:a16="http://schemas.microsoft.com/office/drawing/2014/main" id="{D2DE3486-B594-478D-91F4-EDD55B12B4B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23330" y="188640"/>
            <a:ext cx="4571515" cy="6518095"/>
          </a:xfrm>
        </p:spPr>
      </p:pic>
    </p:spTree>
    <p:extLst>
      <p:ext uri="{BB962C8B-B14F-4D97-AF65-F5344CB8AC3E}">
        <p14:creationId xmlns:p14="http://schemas.microsoft.com/office/powerpoint/2010/main" val="28889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862658-CFCD-4747-AA60-69737584DC2B}"/>
              </a:ext>
            </a:extLst>
          </p:cNvPr>
          <p:cNvSpPr>
            <a:spLocks noGrp="1"/>
          </p:cNvSpPr>
          <p:nvPr>
            <p:ph type="title"/>
          </p:nvPr>
        </p:nvSpPr>
        <p:spPr>
          <a:xfrm>
            <a:off x="1117309" y="469776"/>
            <a:ext cx="3320919" cy="432048"/>
          </a:xfrm>
        </p:spPr>
        <p:txBody>
          <a:bodyPr>
            <a:normAutofit fontScale="90000"/>
          </a:bodyPr>
          <a:lstStyle/>
          <a:p>
            <a:br>
              <a:rPr lang="tr-TR" dirty="0">
                <a:latin typeface="Calibri" panose="020F0502020204030204" pitchFamily="34" charset="0"/>
                <a:ea typeface="Calibri" panose="020F0502020204030204" pitchFamily="34" charset="0"/>
                <a:cs typeface="Times New Roman" panose="02020603050405020304" pitchFamily="18" charset="0"/>
              </a:rPr>
            </a:br>
            <a:endParaRPr lang="tr-TR" sz="2400" dirty="0"/>
          </a:p>
        </p:txBody>
      </p:sp>
      <p:sp>
        <p:nvSpPr>
          <p:cNvPr id="3" name="İçerik Yer Tutucusu 2">
            <a:extLst>
              <a:ext uri="{FF2B5EF4-FFF2-40B4-BE49-F238E27FC236}">
                <a16:creationId xmlns:a16="http://schemas.microsoft.com/office/drawing/2014/main" id="{5F166988-5B90-4B5E-9EE0-8402215B1F36}"/>
              </a:ext>
            </a:extLst>
          </p:cNvPr>
          <p:cNvSpPr>
            <a:spLocks noGrp="1"/>
          </p:cNvSpPr>
          <p:nvPr>
            <p:ph sz="half" idx="1"/>
          </p:nvPr>
        </p:nvSpPr>
        <p:spPr>
          <a:xfrm>
            <a:off x="549796" y="260648"/>
            <a:ext cx="11089232" cy="6408712"/>
          </a:xfrm>
        </p:spPr>
        <p:txBody>
          <a:bodyPr>
            <a:normAutofit lnSpcReduction="10000"/>
          </a:bodyPr>
          <a:lstStyle/>
          <a:p>
            <a:pPr marL="0" indent="0" algn="just">
              <a:lnSpc>
                <a:spcPct val="107000"/>
              </a:lnSpc>
              <a:spcAft>
                <a:spcPts val="800"/>
              </a:spcAft>
              <a:buNone/>
            </a:pPr>
            <a:r>
              <a:rPr lang="tr-TR" sz="18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Parklar Ve Mesire Alanları; </a:t>
            </a:r>
            <a:r>
              <a:rPr lang="tr-TR" sz="1800" dirty="0">
                <a:effectLst/>
                <a:latin typeface="Calibri" panose="020F0502020204030204" pitchFamily="34" charset="0"/>
                <a:ea typeface="Calibri" panose="020F0502020204030204" pitchFamily="34" charset="0"/>
                <a:cs typeface="Times New Roman" panose="02020603050405020304" pitchFamily="18" charset="0"/>
              </a:rPr>
              <a:t>Kent Park (Adapazarı),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Yenikent</a:t>
            </a:r>
            <a:r>
              <a:rPr lang="tr-TR" sz="1800" dirty="0">
                <a:effectLst/>
                <a:latin typeface="Calibri" panose="020F0502020204030204" pitchFamily="34" charset="0"/>
                <a:ea typeface="Calibri" panose="020F0502020204030204" pitchFamily="34" charset="0"/>
                <a:cs typeface="Times New Roman" panose="02020603050405020304" pitchFamily="18" charset="0"/>
              </a:rPr>
              <a:t> Park (Adapazarı),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Ormanpark</a:t>
            </a:r>
            <a:r>
              <a:rPr lang="tr-TR" sz="1800" dirty="0">
                <a:effectLst/>
                <a:latin typeface="Calibri" panose="020F0502020204030204" pitchFamily="34" charset="0"/>
                <a:ea typeface="Calibri" panose="020F0502020204030204" pitchFamily="34" charset="0"/>
                <a:cs typeface="Times New Roman" panose="02020603050405020304" pitchFamily="18" charset="0"/>
              </a:rPr>
              <a:t> (Adapazarı),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Macerapark</a:t>
            </a:r>
            <a:r>
              <a:rPr lang="tr-TR" sz="1800" dirty="0">
                <a:effectLst/>
                <a:latin typeface="Calibri" panose="020F0502020204030204" pitchFamily="34" charset="0"/>
                <a:ea typeface="Calibri" panose="020F0502020204030204" pitchFamily="34" charset="0"/>
                <a:cs typeface="Times New Roman" panose="02020603050405020304" pitchFamily="18" charset="0"/>
              </a:rPr>
              <a:t> (Adapazarı), Korucuk Park (Adapazarı),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Serdivan</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Gölpark</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Serdivan</a:t>
            </a:r>
            <a:r>
              <a:rPr lang="tr-TR" sz="1800" dirty="0">
                <a:effectLst/>
                <a:latin typeface="Calibri" panose="020F0502020204030204" pitchFamily="34" charset="0"/>
                <a:ea typeface="Calibri" panose="020F0502020204030204" pitchFamily="34" charset="0"/>
                <a:cs typeface="Times New Roman" panose="02020603050405020304" pitchFamily="18" charset="0"/>
              </a:rPr>
              <a:t>), Kuzuluk Tabiat Parkı (Akyazı),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Arifiye</a:t>
            </a:r>
            <a:r>
              <a:rPr lang="tr-TR" sz="1800" dirty="0">
                <a:effectLst/>
                <a:latin typeface="Calibri" panose="020F0502020204030204" pitchFamily="34" charset="0"/>
                <a:ea typeface="Calibri" panose="020F0502020204030204" pitchFamily="34" charset="0"/>
                <a:cs typeface="Times New Roman" panose="02020603050405020304" pitchFamily="18" charset="0"/>
              </a:rPr>
              <a:t> Göl Park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Arifiye</a:t>
            </a:r>
            <a:r>
              <a:rPr lang="tr-TR" sz="1800" dirty="0">
                <a:effectLst/>
                <a:latin typeface="Calibri" panose="020F0502020204030204" pitchFamily="34" charset="0"/>
                <a:ea typeface="Calibri" panose="020F0502020204030204" pitchFamily="34" charset="0"/>
                <a:cs typeface="Times New Roman" panose="02020603050405020304" pitchFamily="18" charset="0"/>
              </a:rPr>
              <a:t>), Poyrazlar Tabiat Parkı (Adapazarı), Sakarya Park (Erenler)</a:t>
            </a:r>
          </a:p>
          <a:p>
            <a:pPr marL="0" indent="0" algn="just">
              <a:lnSpc>
                <a:spcPct val="107000"/>
              </a:lnSpc>
              <a:spcAft>
                <a:spcPts val="800"/>
              </a:spcAft>
              <a:buNone/>
            </a:pPr>
            <a:r>
              <a:rPr lang="tr-TR" sz="18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Yaylalar;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Acelle</a:t>
            </a:r>
            <a:r>
              <a:rPr lang="tr-TR" sz="1800" dirty="0">
                <a:effectLst/>
                <a:latin typeface="Calibri" panose="020F0502020204030204" pitchFamily="34" charset="0"/>
                <a:ea typeface="Calibri" panose="020F0502020204030204" pitchFamily="34" charset="0"/>
                <a:cs typeface="Times New Roman" panose="02020603050405020304" pitchFamily="18" charset="0"/>
              </a:rPr>
              <a:t> Yaylası (Akyazı), Davlumbaz Yaylası (Akyazı), Güzlek Yaylası (Akyazı),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Sultanpınar</a:t>
            </a:r>
            <a:r>
              <a:rPr lang="tr-TR" sz="1800" dirty="0">
                <a:effectLst/>
                <a:latin typeface="Calibri" panose="020F0502020204030204" pitchFamily="34" charset="0"/>
                <a:ea typeface="Calibri" panose="020F0502020204030204" pitchFamily="34" charset="0"/>
                <a:cs typeface="Times New Roman" panose="02020603050405020304" pitchFamily="18" charset="0"/>
              </a:rPr>
              <a:t> Yaylası (Akyazı), Çiğdem Yaylası (Hendek),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Soğucak</a:t>
            </a:r>
            <a:r>
              <a:rPr lang="tr-TR" sz="1800" dirty="0">
                <a:effectLst/>
                <a:latin typeface="Calibri" panose="020F0502020204030204" pitchFamily="34" charset="0"/>
                <a:ea typeface="Calibri" panose="020F0502020204030204" pitchFamily="34" charset="0"/>
                <a:cs typeface="Times New Roman" panose="02020603050405020304" pitchFamily="18" charset="0"/>
              </a:rPr>
              <a:t> Yaylası (Sapanca), Dikmen Yaylası (Hendek), Karagöl Yaylası (Taraklı), Yanık Yaylası (Taraklı), Kırca Yaylası (Geyve)</a:t>
            </a:r>
          </a:p>
          <a:p>
            <a:pPr marL="0" indent="0" algn="just">
              <a:lnSpc>
                <a:spcPct val="107000"/>
              </a:lnSpc>
              <a:spcAft>
                <a:spcPts val="800"/>
              </a:spcAft>
              <a:buNone/>
            </a:pPr>
            <a:r>
              <a:rPr lang="tr-TR" sz="18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Göller; </a:t>
            </a:r>
            <a:r>
              <a:rPr lang="tr-TR" sz="1800" dirty="0">
                <a:effectLst/>
                <a:latin typeface="Calibri" panose="020F0502020204030204" pitchFamily="34" charset="0"/>
                <a:ea typeface="Calibri" panose="020F0502020204030204" pitchFamily="34" charset="0"/>
                <a:cs typeface="Times New Roman" panose="02020603050405020304" pitchFamily="18" charset="0"/>
              </a:rPr>
              <a:t>Sapanca Gölü, Acarlar Gölü (Longoz), Poyrazlar Gölü (Adapazarı), Küçük Akgöl (Söğütlü), Büyük Akgöl (Ferizli) </a:t>
            </a:r>
          </a:p>
          <a:p>
            <a:pPr marL="0" indent="0" algn="just">
              <a:lnSpc>
                <a:spcPct val="107000"/>
              </a:lnSpc>
              <a:spcAft>
                <a:spcPts val="800"/>
              </a:spcAft>
              <a:buNone/>
            </a:pPr>
            <a:r>
              <a:rPr lang="tr-TR" sz="18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Nehir, Dere ve Şelaleler; </a:t>
            </a:r>
            <a:r>
              <a:rPr lang="tr-TR" sz="1800" dirty="0">
                <a:effectLst/>
                <a:latin typeface="Calibri" panose="020F0502020204030204" pitchFamily="34" charset="0"/>
                <a:ea typeface="Calibri" panose="020F0502020204030204" pitchFamily="34" charset="0"/>
                <a:cs typeface="Times New Roman" panose="02020603050405020304" pitchFamily="18" charset="0"/>
              </a:rPr>
              <a:t>Sakarya Nehri, Maden Deresi ve Şelalesi, Doğançay Şelalesi,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Soğucak</a:t>
            </a:r>
            <a:r>
              <a:rPr lang="tr-TR" sz="1800" dirty="0">
                <a:effectLst/>
                <a:latin typeface="Calibri" panose="020F0502020204030204" pitchFamily="34" charset="0"/>
                <a:ea typeface="Calibri" panose="020F0502020204030204" pitchFamily="34" charset="0"/>
                <a:cs typeface="Times New Roman" panose="02020603050405020304" pitchFamily="18" charset="0"/>
              </a:rPr>
              <a:t> Şelalesi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Harkköy</a:t>
            </a:r>
            <a:r>
              <a:rPr lang="tr-TR" sz="1800" dirty="0">
                <a:effectLst/>
                <a:latin typeface="Calibri" panose="020F0502020204030204" pitchFamily="34" charset="0"/>
                <a:ea typeface="Calibri" panose="020F0502020204030204" pitchFamily="34" charset="0"/>
                <a:cs typeface="Times New Roman" panose="02020603050405020304" pitchFamily="18" charset="0"/>
              </a:rPr>
              <a:t> Şelalesi ve Kanyonu, İstanbul Dere, Mahmudiye Deres</a:t>
            </a:r>
            <a:r>
              <a:rPr lang="tr-TR" sz="1800" dirty="0">
                <a:latin typeface="Calibri" panose="020F0502020204030204" pitchFamily="34" charset="0"/>
                <a:ea typeface="Calibri" panose="020F0502020204030204" pitchFamily="34" charset="0"/>
                <a:cs typeface="Times New Roman" panose="02020603050405020304" pitchFamily="18" charset="0"/>
              </a:rPr>
              <a:t>i vb. </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tr-TR"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Deniz Turizmi; </a:t>
            </a:r>
            <a:r>
              <a:rPr lang="tr-TR" sz="1800" dirty="0">
                <a:latin typeface="Calibri" panose="020F0502020204030204" pitchFamily="34" charset="0"/>
                <a:cs typeface="Times New Roman" panose="02020603050405020304" pitchFamily="18" charset="0"/>
              </a:rPr>
              <a:t>Karasu, Kocaali, Kaynarca </a:t>
            </a:r>
          </a:p>
          <a:p>
            <a:pPr marL="0" indent="0" algn="just">
              <a:lnSpc>
                <a:spcPct val="107000"/>
              </a:lnSpc>
              <a:spcAft>
                <a:spcPts val="800"/>
              </a:spcAft>
              <a:buNone/>
            </a:pPr>
            <a:r>
              <a:rPr lang="tr-TR" sz="1800" b="1" dirty="0">
                <a:solidFill>
                  <a:srgbClr val="FF0000"/>
                </a:solidFill>
                <a:latin typeface="Calibri" panose="020F0502020204030204" pitchFamily="34" charset="0"/>
                <a:cs typeface="Times New Roman" panose="02020603050405020304" pitchFamily="18" charset="0"/>
              </a:rPr>
              <a:t>Tarih, Kültür Turizmi: </a:t>
            </a:r>
            <a:r>
              <a:rPr lang="tr-TR" sz="1800" dirty="0">
                <a:latin typeface="Calibri" panose="020F0502020204030204" pitchFamily="34" charset="0"/>
                <a:cs typeface="Times New Roman" panose="02020603050405020304" pitchFamily="18" charset="0"/>
              </a:rPr>
              <a:t>Taraklı, </a:t>
            </a:r>
            <a:r>
              <a:rPr lang="tr-TR" sz="1800" dirty="0" err="1">
                <a:latin typeface="Calibri" panose="020F0502020204030204" pitchFamily="34" charset="0"/>
                <a:cs typeface="Times New Roman" panose="02020603050405020304" pitchFamily="18" charset="0"/>
              </a:rPr>
              <a:t>Justinianus</a:t>
            </a:r>
            <a:r>
              <a:rPr lang="tr-TR" sz="1800" dirty="0">
                <a:latin typeface="Calibri" panose="020F0502020204030204" pitchFamily="34" charset="0"/>
                <a:cs typeface="Times New Roman" panose="02020603050405020304" pitchFamily="18" charset="0"/>
              </a:rPr>
              <a:t> Köprüsü/</a:t>
            </a:r>
            <a:r>
              <a:rPr lang="tr-TR" sz="1800" dirty="0" err="1">
                <a:latin typeface="Calibri" panose="020F0502020204030204" pitchFamily="34" charset="0"/>
                <a:cs typeface="Times New Roman" panose="02020603050405020304" pitchFamily="18" charset="0"/>
              </a:rPr>
              <a:t>Beşköprü</a:t>
            </a:r>
            <a:r>
              <a:rPr lang="tr-TR" sz="1800" dirty="0">
                <a:latin typeface="Calibri" panose="020F0502020204030204" pitchFamily="34" charset="0"/>
                <a:cs typeface="Times New Roman" panose="02020603050405020304" pitchFamily="18" charset="0"/>
              </a:rPr>
              <a:t> (</a:t>
            </a:r>
            <a:r>
              <a:rPr lang="tr-TR" sz="1800" dirty="0" err="1">
                <a:latin typeface="Calibri" panose="020F0502020204030204" pitchFamily="34" charset="0"/>
                <a:cs typeface="Times New Roman" panose="02020603050405020304" pitchFamily="18" charset="0"/>
              </a:rPr>
              <a:t>Serdivan</a:t>
            </a:r>
            <a:r>
              <a:rPr lang="tr-TR" sz="1800" dirty="0">
                <a:latin typeface="Calibri" panose="020F0502020204030204" pitchFamily="34" charset="0"/>
                <a:cs typeface="Times New Roman" panose="02020603050405020304" pitchFamily="18" charset="0"/>
              </a:rPr>
              <a:t>), Sakarya Köprüsü (Adapazarı), Sinan Bey Zaviyesi/</a:t>
            </a:r>
            <a:r>
              <a:rPr lang="tr-TR" sz="1800" dirty="0" err="1">
                <a:latin typeface="Calibri" panose="020F0502020204030204" pitchFamily="34" charset="0"/>
                <a:cs typeface="Times New Roman" panose="02020603050405020304" pitchFamily="18" charset="0"/>
              </a:rPr>
              <a:t>Elvanbey</a:t>
            </a:r>
            <a:r>
              <a:rPr lang="tr-TR" sz="1800" dirty="0">
                <a:latin typeface="Calibri" panose="020F0502020204030204" pitchFamily="34" charset="0"/>
                <a:cs typeface="Times New Roman" panose="02020603050405020304" pitchFamily="18" charset="0"/>
              </a:rPr>
              <a:t> İmareti, (Geyve), </a:t>
            </a:r>
            <a:r>
              <a:rPr lang="tr-TR" sz="1800" dirty="0" err="1">
                <a:latin typeface="Calibri" panose="020F0502020204030204" pitchFamily="34" charset="0"/>
                <a:cs typeface="Times New Roman" panose="02020603050405020304" pitchFamily="18" charset="0"/>
              </a:rPr>
              <a:t>Harmantepe</a:t>
            </a:r>
            <a:r>
              <a:rPr lang="tr-TR" sz="1800" dirty="0">
                <a:latin typeface="Calibri" panose="020F0502020204030204" pitchFamily="34" charset="0"/>
                <a:cs typeface="Times New Roman" panose="02020603050405020304" pitchFamily="18" charset="0"/>
              </a:rPr>
              <a:t> Kalesi (Söğütlü), </a:t>
            </a:r>
            <a:r>
              <a:rPr lang="tr-TR" sz="1800" dirty="0" err="1">
                <a:latin typeface="Calibri" panose="020F0502020204030204" pitchFamily="34" charset="0"/>
                <a:cs typeface="Times New Roman" panose="02020603050405020304" pitchFamily="18" charset="0"/>
              </a:rPr>
              <a:t>Seyifler</a:t>
            </a:r>
            <a:r>
              <a:rPr lang="tr-TR" sz="1800" dirty="0">
                <a:latin typeface="Calibri" panose="020F0502020204030204" pitchFamily="34" charset="0"/>
                <a:cs typeface="Times New Roman" panose="02020603050405020304" pitchFamily="18" charset="0"/>
              </a:rPr>
              <a:t> Kalesi (Ferizli), Sakarya Müzesi (Adapazarı), Deprem ve Kültür Müzesi (Adapazarı), </a:t>
            </a:r>
            <a:r>
              <a:rPr lang="tr-TR" sz="1800" dirty="0" err="1">
                <a:latin typeface="Calibri" panose="020F0502020204030204" pitchFamily="34" charset="0"/>
                <a:cs typeface="Times New Roman" panose="02020603050405020304" pitchFamily="18" charset="0"/>
              </a:rPr>
              <a:t>Kuva</a:t>
            </a:r>
            <a:r>
              <a:rPr lang="tr-TR" sz="1800" dirty="0">
                <a:latin typeface="Calibri" panose="020F0502020204030204" pitchFamily="34" charset="0"/>
                <a:cs typeface="Times New Roman" panose="02020603050405020304" pitchFamily="18" charset="0"/>
              </a:rPr>
              <a:t>-i Milliye Müzesi (Geyve-</a:t>
            </a:r>
            <a:r>
              <a:rPr lang="tr-TR" sz="1800" dirty="0" err="1">
                <a:latin typeface="Calibri" panose="020F0502020204030204" pitchFamily="34" charset="0"/>
                <a:cs typeface="Times New Roman" panose="02020603050405020304" pitchFamily="18" charset="0"/>
              </a:rPr>
              <a:t>Alifuatpaşa</a:t>
            </a:r>
            <a:r>
              <a:rPr lang="tr-TR" sz="1800" dirty="0">
                <a:latin typeface="Calibri" panose="020F0502020204030204" pitchFamily="34" charset="0"/>
                <a:cs typeface="Times New Roman" panose="02020603050405020304" pitchFamily="18" charset="0"/>
              </a:rPr>
              <a:t>), Yunus Paşa Camii (Taraklı), Orhan Cami (Adapazarı), Ağa Cami (Adapazarı), </a:t>
            </a:r>
            <a:r>
              <a:rPr lang="tr-TR" sz="1800" dirty="0" err="1">
                <a:latin typeface="Calibri" panose="020F0502020204030204" pitchFamily="34" charset="0"/>
                <a:cs typeface="Times New Roman" panose="02020603050405020304" pitchFamily="18" charset="0"/>
              </a:rPr>
              <a:t>Rüstempaşa</a:t>
            </a:r>
            <a:r>
              <a:rPr lang="tr-TR" sz="1800" dirty="0">
                <a:latin typeface="Calibri" panose="020F0502020204030204" pitchFamily="34" charset="0"/>
                <a:cs typeface="Times New Roman" panose="02020603050405020304" pitchFamily="18" charset="0"/>
              </a:rPr>
              <a:t> Cami (Sapanca), Rahime Sultan Cami (Sapanca), Şeyh </a:t>
            </a:r>
            <a:r>
              <a:rPr lang="tr-TR" sz="1800" dirty="0" err="1">
                <a:latin typeface="Calibri" panose="020F0502020204030204" pitchFamily="34" charset="0"/>
                <a:cs typeface="Times New Roman" panose="02020603050405020304" pitchFamily="18" charset="0"/>
              </a:rPr>
              <a:t>Müslihiddin</a:t>
            </a:r>
            <a:r>
              <a:rPr lang="tr-TR" sz="1800" dirty="0">
                <a:latin typeface="Calibri" panose="020F0502020204030204" pitchFamily="34" charset="0"/>
                <a:cs typeface="Times New Roman" panose="02020603050405020304" pitchFamily="18" charset="0"/>
              </a:rPr>
              <a:t> Cami (Kaynarca, Şeyhler Köyü), Büyük Esence Orhan Cami, Hasan Fehmi Paşa Cami (Sapanca), II. </a:t>
            </a:r>
            <a:r>
              <a:rPr lang="tr-TR" sz="1800" dirty="0" err="1">
                <a:latin typeface="Calibri" panose="020F0502020204030204" pitchFamily="34" charset="0"/>
                <a:cs typeface="Times New Roman" panose="02020603050405020304" pitchFamily="18" charset="0"/>
              </a:rPr>
              <a:t>Beyazıd</a:t>
            </a:r>
            <a:r>
              <a:rPr lang="tr-TR" sz="1800" dirty="0">
                <a:latin typeface="Calibri" panose="020F0502020204030204" pitchFamily="34" charset="0"/>
                <a:cs typeface="Times New Roman" panose="02020603050405020304" pitchFamily="18" charset="0"/>
              </a:rPr>
              <a:t> Köprüsü (Geyve-</a:t>
            </a:r>
            <a:r>
              <a:rPr lang="tr-TR" sz="1800" dirty="0" err="1">
                <a:latin typeface="Calibri" panose="020F0502020204030204" pitchFamily="34" charset="0"/>
                <a:cs typeface="Times New Roman" panose="02020603050405020304" pitchFamily="18" charset="0"/>
              </a:rPr>
              <a:t>Alifuatpaşa</a:t>
            </a:r>
            <a:r>
              <a:rPr lang="tr-TR" sz="1800" dirty="0">
                <a:latin typeface="Calibri" panose="020F0502020204030204" pitchFamily="34" charset="0"/>
                <a:cs typeface="Times New Roman" panose="02020603050405020304" pitchFamily="18" charset="0"/>
              </a:rPr>
              <a:t>), Vecihi Kapısı (Sapanca)</a:t>
            </a:r>
          </a:p>
          <a:p>
            <a:pPr marL="0" indent="0" algn="just">
              <a:lnSpc>
                <a:spcPct val="107000"/>
              </a:lnSpc>
              <a:spcAft>
                <a:spcPts val="800"/>
              </a:spcAft>
              <a:buNone/>
            </a:pPr>
            <a:endParaRPr lang="tr-TR" sz="1800" b="1" dirty="0">
              <a:solidFill>
                <a:srgbClr val="FF0000"/>
              </a:solidFill>
              <a:latin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tr-TR" sz="1800" dirty="0">
              <a:latin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tr-TR"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tr-TR"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tr-TR" dirty="0"/>
          </a:p>
        </p:txBody>
      </p:sp>
    </p:spTree>
    <p:extLst>
      <p:ext uri="{BB962C8B-B14F-4D97-AF65-F5344CB8AC3E}">
        <p14:creationId xmlns:p14="http://schemas.microsoft.com/office/powerpoint/2010/main" val="272069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etin Yer Tutucusu 7">
            <a:extLst>
              <a:ext uri="{FF2B5EF4-FFF2-40B4-BE49-F238E27FC236}">
                <a16:creationId xmlns:a16="http://schemas.microsoft.com/office/drawing/2014/main" id="{C5B01E27-76AF-4EB7-A512-CE1AAE093351}"/>
              </a:ext>
            </a:extLst>
          </p:cNvPr>
          <p:cNvSpPr>
            <a:spLocks noGrp="1"/>
          </p:cNvSpPr>
          <p:nvPr>
            <p:ph type="body" idx="1"/>
          </p:nvPr>
        </p:nvSpPr>
        <p:spPr>
          <a:xfrm>
            <a:off x="549797" y="309118"/>
            <a:ext cx="3312368" cy="753362"/>
          </a:xfrm>
        </p:spPr>
        <p:txBody>
          <a:bodyPr/>
          <a:lstStyle/>
          <a:p>
            <a:pPr algn="ctr"/>
            <a:r>
              <a:rPr lang="tr-TR" sz="1800" b="1" dirty="0">
                <a:effectLst/>
                <a:latin typeface="Garamond-Bold"/>
                <a:ea typeface="Calibri" panose="020F0502020204030204" pitchFamily="34" charset="0"/>
                <a:cs typeface="Garamond-Bold"/>
              </a:rPr>
              <a:t>Arkeolojik Sit Alanları</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tr-TR" dirty="0"/>
          </a:p>
        </p:txBody>
      </p:sp>
      <p:sp>
        <p:nvSpPr>
          <p:cNvPr id="10" name="Metin Yer Tutucusu 9">
            <a:extLst>
              <a:ext uri="{FF2B5EF4-FFF2-40B4-BE49-F238E27FC236}">
                <a16:creationId xmlns:a16="http://schemas.microsoft.com/office/drawing/2014/main" id="{D98CAA3B-0122-4E26-8B59-24B3267327DE}"/>
              </a:ext>
            </a:extLst>
          </p:cNvPr>
          <p:cNvSpPr>
            <a:spLocks noGrp="1"/>
          </p:cNvSpPr>
          <p:nvPr>
            <p:ph type="body" sz="quarter" idx="3"/>
          </p:nvPr>
        </p:nvSpPr>
        <p:spPr>
          <a:xfrm>
            <a:off x="4798268" y="309119"/>
            <a:ext cx="2592289" cy="753361"/>
          </a:xfrm>
        </p:spPr>
        <p:txBody>
          <a:bodyPr/>
          <a:lstStyle/>
          <a:p>
            <a:r>
              <a:rPr lang="tr-TR" sz="1800" b="1" dirty="0">
                <a:effectLst/>
                <a:latin typeface="Garamond-Bold"/>
                <a:ea typeface="Calibri" panose="020F0502020204030204" pitchFamily="34" charset="0"/>
                <a:cs typeface="Garamond-Bold"/>
              </a:rPr>
              <a:t>Doğal Sit Alanları</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11" name="İçerik Yer Tutucusu 10">
            <a:extLst>
              <a:ext uri="{FF2B5EF4-FFF2-40B4-BE49-F238E27FC236}">
                <a16:creationId xmlns:a16="http://schemas.microsoft.com/office/drawing/2014/main" id="{514797F9-8FDF-4B9A-B9CC-78B20574DEEC}"/>
              </a:ext>
            </a:extLst>
          </p:cNvPr>
          <p:cNvSpPr>
            <a:spLocks noGrp="1"/>
          </p:cNvSpPr>
          <p:nvPr>
            <p:ph sz="quarter" idx="4"/>
          </p:nvPr>
        </p:nvSpPr>
        <p:spPr>
          <a:xfrm>
            <a:off x="4582244" y="1062480"/>
            <a:ext cx="3240360" cy="5486400"/>
          </a:xfrm>
        </p:spPr>
        <p:txBody>
          <a:bodyPr>
            <a:normAutofit fontScale="92500" lnSpcReduction="20000"/>
          </a:bodyPr>
          <a:lstStyle/>
          <a:p>
            <a:pPr marL="342900" indent="-342900">
              <a:buFont typeface="+mj-lt"/>
              <a:buAutoNum type="arabicPeriod"/>
            </a:pPr>
            <a:r>
              <a:rPr lang="tr-TR" sz="1300" b="1" dirty="0">
                <a:solidFill>
                  <a:srgbClr val="FF0000"/>
                </a:solidFill>
              </a:rPr>
              <a:t>Taraklı-Merkez</a:t>
            </a:r>
          </a:p>
          <a:p>
            <a:pPr marL="342900" indent="-342900">
              <a:buFont typeface="+mj-lt"/>
              <a:buAutoNum type="arabicPeriod"/>
            </a:pPr>
            <a:r>
              <a:rPr lang="tr-TR" sz="1300" dirty="0"/>
              <a:t>Sapanca-Vakıf Otel Yolu</a:t>
            </a:r>
          </a:p>
          <a:p>
            <a:pPr marL="342900" indent="-342900">
              <a:buFont typeface="+mj-lt"/>
              <a:buAutoNum type="arabicPeriod"/>
            </a:pPr>
            <a:r>
              <a:rPr lang="tr-TR" sz="1300" dirty="0"/>
              <a:t>Sapanca-Kırkpınar Civarı</a:t>
            </a:r>
          </a:p>
          <a:p>
            <a:pPr marL="342900" indent="-342900">
              <a:buFont typeface="+mj-lt"/>
              <a:buAutoNum type="arabicPeriod"/>
            </a:pPr>
            <a:r>
              <a:rPr lang="tr-TR" sz="1300" dirty="0" err="1"/>
              <a:t>Arifiye</a:t>
            </a:r>
            <a:r>
              <a:rPr lang="tr-TR" sz="1300" dirty="0"/>
              <a:t>-Sapanca Arası</a:t>
            </a:r>
          </a:p>
          <a:p>
            <a:pPr marL="342900" indent="-342900">
              <a:buFont typeface="+mj-lt"/>
              <a:buAutoNum type="arabicPeriod"/>
            </a:pPr>
            <a:r>
              <a:rPr lang="tr-TR" sz="1300" dirty="0"/>
              <a:t>Sapanca-Akçay-Fevziye Köyü Arası</a:t>
            </a:r>
          </a:p>
          <a:p>
            <a:pPr marL="342900" indent="-342900">
              <a:buFont typeface="+mj-lt"/>
              <a:buAutoNum type="arabicPeriod"/>
            </a:pPr>
            <a:r>
              <a:rPr lang="tr-TR" sz="1300" dirty="0"/>
              <a:t>Merkez-Poyrazlar Gölü ve Çevresi</a:t>
            </a:r>
          </a:p>
          <a:p>
            <a:pPr marL="342900" indent="-342900">
              <a:buFont typeface="+mj-lt"/>
              <a:buAutoNum type="arabicPeriod"/>
            </a:pPr>
            <a:r>
              <a:rPr lang="tr-TR" sz="1300" dirty="0"/>
              <a:t>Merkez-Hanlı Beldesi</a:t>
            </a:r>
          </a:p>
          <a:p>
            <a:pPr marL="342900" indent="-342900">
              <a:buFont typeface="+mj-lt"/>
              <a:buAutoNum type="arabicPeriod"/>
            </a:pPr>
            <a:r>
              <a:rPr lang="tr-TR" sz="1300" dirty="0"/>
              <a:t>Sapanca-Kurtköy Mesire Alanı</a:t>
            </a:r>
          </a:p>
          <a:p>
            <a:pPr marL="342900" indent="-342900">
              <a:buFont typeface="+mj-lt"/>
              <a:buAutoNum type="arabicPeriod"/>
            </a:pPr>
            <a:r>
              <a:rPr lang="tr-TR" sz="1300" dirty="0"/>
              <a:t>Karasu-Acarlar Gölü ve Longoz Ormanı</a:t>
            </a:r>
          </a:p>
          <a:p>
            <a:pPr marL="342900" indent="-342900">
              <a:buFont typeface="+mj-lt"/>
              <a:buAutoNum type="arabicPeriod"/>
            </a:pPr>
            <a:r>
              <a:rPr lang="tr-TR" sz="1300" dirty="0"/>
              <a:t>Söğütlü-Akgöl Köyü-Akgöl Mevki </a:t>
            </a:r>
          </a:p>
          <a:p>
            <a:pPr marL="342900" indent="-342900">
              <a:buFont typeface="+mj-lt"/>
              <a:buAutoNum type="arabicPeriod"/>
            </a:pPr>
            <a:r>
              <a:rPr lang="tr-TR" sz="1300" dirty="0"/>
              <a:t>Karasu-Kocaali ilçeleri Maden Deresi Mevki </a:t>
            </a:r>
          </a:p>
          <a:p>
            <a:pPr marL="0" indent="0">
              <a:buNone/>
            </a:pPr>
            <a:endParaRPr lang="tr-TR" dirty="0"/>
          </a:p>
          <a:p>
            <a:pPr marL="0" indent="0">
              <a:buNone/>
            </a:pPr>
            <a:endParaRPr lang="tr-TR" dirty="0"/>
          </a:p>
        </p:txBody>
      </p:sp>
      <p:sp>
        <p:nvSpPr>
          <p:cNvPr id="14" name="İçerik Yer Tutucusu 13">
            <a:extLst>
              <a:ext uri="{FF2B5EF4-FFF2-40B4-BE49-F238E27FC236}">
                <a16:creationId xmlns:a16="http://schemas.microsoft.com/office/drawing/2014/main" id="{42E3C3EE-2616-44B4-966E-E49E9FC910A8}"/>
              </a:ext>
            </a:extLst>
          </p:cNvPr>
          <p:cNvSpPr>
            <a:spLocks noGrp="1"/>
          </p:cNvSpPr>
          <p:nvPr>
            <p:ph sz="half" idx="2"/>
          </p:nvPr>
        </p:nvSpPr>
        <p:spPr>
          <a:xfrm>
            <a:off x="693812" y="908720"/>
            <a:ext cx="3240360" cy="5688632"/>
          </a:xfrm>
        </p:spPr>
        <p:txBody>
          <a:bodyPr>
            <a:normAutofit fontScale="92500" lnSpcReduction="20000"/>
          </a:bodyPr>
          <a:lstStyle/>
          <a:p>
            <a:pPr marL="228600" indent="-228600">
              <a:buFont typeface="+mj-lt"/>
              <a:buAutoNum type="arabicPeriod"/>
            </a:pPr>
            <a:r>
              <a:rPr lang="tr-TR" sz="1300" dirty="0" err="1">
                <a:effectLst/>
                <a:latin typeface="Garamond" panose="02020404030301010803" pitchFamily="18" charset="0"/>
                <a:ea typeface="Calibri" panose="020F0502020204030204" pitchFamily="34" charset="0"/>
                <a:cs typeface="Garamond" panose="02020404030301010803" pitchFamily="18" charset="0"/>
              </a:rPr>
              <a:t>Serdivan</a:t>
            </a:r>
            <a:r>
              <a:rPr lang="tr-TR" sz="1300" dirty="0">
                <a:effectLst/>
                <a:latin typeface="Garamond" panose="02020404030301010803" pitchFamily="18" charset="0"/>
                <a:ea typeface="Calibri" panose="020F0502020204030204" pitchFamily="34" charset="0"/>
                <a:cs typeface="Garamond" panose="02020404030301010803" pitchFamily="18" charset="0"/>
              </a:rPr>
              <a:t>; </a:t>
            </a:r>
            <a:r>
              <a:rPr lang="tr-TR" sz="1300" dirty="0" err="1">
                <a:effectLst/>
                <a:latin typeface="Garamond" panose="02020404030301010803" pitchFamily="18" charset="0"/>
                <a:ea typeface="Calibri" panose="020F0502020204030204" pitchFamily="34" charset="0"/>
                <a:cs typeface="Garamond" panose="02020404030301010803" pitchFamily="18" charset="0"/>
              </a:rPr>
              <a:t>Beşköprü-Jüstinyanus</a:t>
            </a:r>
            <a:r>
              <a:rPr lang="tr-TR" sz="1300" dirty="0">
                <a:effectLst/>
                <a:latin typeface="Garamond" panose="02020404030301010803" pitchFamily="18" charset="0"/>
                <a:ea typeface="Calibri" panose="020F0502020204030204" pitchFamily="34" charset="0"/>
                <a:cs typeface="Garamond" panose="02020404030301010803" pitchFamily="18" charset="0"/>
              </a:rPr>
              <a:t> Köprüsü</a:t>
            </a:r>
          </a:p>
          <a:p>
            <a:pPr marL="228600" indent="-228600">
              <a:buFont typeface="+mj-lt"/>
              <a:buAutoNum type="arabicPeriod"/>
            </a:pPr>
            <a:r>
              <a:rPr lang="tr-TR" sz="1300" dirty="0">
                <a:effectLst/>
                <a:latin typeface="Garamond" panose="02020404030301010803" pitchFamily="18" charset="0"/>
                <a:ea typeface="Calibri" panose="020F0502020204030204" pitchFamily="34" charset="0"/>
                <a:cs typeface="Garamond" panose="02020404030301010803" pitchFamily="18" charset="0"/>
              </a:rPr>
              <a:t>Söğütlü; Akarca Köyü (Roma </a:t>
            </a:r>
            <a:r>
              <a:rPr lang="tr-TR" sz="1300" dirty="0" err="1">
                <a:effectLst/>
                <a:latin typeface="Garamond" panose="02020404030301010803" pitchFamily="18" charset="0"/>
                <a:ea typeface="Calibri" panose="020F0502020204030204" pitchFamily="34" charset="0"/>
                <a:cs typeface="Garamond" panose="02020404030301010803" pitchFamily="18" charset="0"/>
              </a:rPr>
              <a:t>Nekropolu</a:t>
            </a:r>
            <a:r>
              <a:rPr lang="tr-TR" sz="1300" dirty="0">
                <a:effectLst/>
                <a:latin typeface="Garamond" panose="02020404030301010803" pitchFamily="18" charset="0"/>
                <a:ea typeface="Calibri" panose="020F0502020204030204" pitchFamily="34" charset="0"/>
                <a:cs typeface="Garamond" panose="02020404030301010803" pitchFamily="18" charset="0"/>
              </a:rPr>
              <a:t>)</a:t>
            </a:r>
            <a:endParaRPr lang="tr-TR" sz="1300" dirty="0">
              <a:latin typeface="Garamond" panose="02020404030301010803" pitchFamily="18" charset="0"/>
              <a:ea typeface="Calibri" panose="020F0502020204030204" pitchFamily="34" charset="0"/>
              <a:cs typeface="Garamond" panose="02020404030301010803" pitchFamily="18" charset="0"/>
            </a:endParaRPr>
          </a:p>
          <a:p>
            <a:pPr marL="228600" indent="-228600">
              <a:lnSpc>
                <a:spcPct val="107000"/>
              </a:lnSpc>
              <a:spcAft>
                <a:spcPts val="800"/>
              </a:spcAft>
              <a:buFont typeface="+mj-lt"/>
              <a:buAutoNum type="arabicPeriod"/>
            </a:pPr>
            <a:r>
              <a:rPr lang="tr-TR" sz="1300" dirty="0">
                <a:effectLst/>
                <a:latin typeface="Garamond" panose="02020404030301010803" pitchFamily="18" charset="0"/>
                <a:ea typeface="Calibri" panose="020F0502020204030204" pitchFamily="34" charset="0"/>
                <a:cs typeface="Garamond" panose="02020404030301010803" pitchFamily="18" charset="0"/>
              </a:rPr>
              <a:t>Hendek; </a:t>
            </a:r>
            <a:r>
              <a:rPr lang="tr-TR" sz="1300" dirty="0" err="1">
                <a:effectLst/>
                <a:latin typeface="Garamond" panose="02020404030301010803" pitchFamily="18" charset="0"/>
                <a:ea typeface="Calibri" panose="020F0502020204030204" pitchFamily="34" charset="0"/>
                <a:cs typeface="Garamond" panose="02020404030301010803" pitchFamily="18" charset="0"/>
              </a:rPr>
              <a:t>Yağbasan</a:t>
            </a:r>
            <a:r>
              <a:rPr lang="tr-TR" sz="1300" dirty="0">
                <a:effectLst/>
                <a:latin typeface="Garamond" panose="02020404030301010803" pitchFamily="18" charset="0"/>
                <a:ea typeface="Calibri" panose="020F0502020204030204" pitchFamily="34" charset="0"/>
                <a:cs typeface="Garamond" panose="02020404030301010803" pitchFamily="18" charset="0"/>
              </a:rPr>
              <a:t> </a:t>
            </a:r>
            <a:r>
              <a:rPr lang="tr-TR" sz="1300" dirty="0" err="1">
                <a:effectLst/>
                <a:latin typeface="Garamond" panose="02020404030301010803" pitchFamily="18" charset="0"/>
                <a:ea typeface="Calibri" panose="020F0502020204030204" pitchFamily="34" charset="0"/>
                <a:cs typeface="Garamond" panose="02020404030301010803" pitchFamily="18" charset="0"/>
              </a:rPr>
              <a:t>Tümülüsü</a:t>
            </a:r>
            <a:r>
              <a:rPr lang="tr-TR" sz="1300" dirty="0">
                <a:effectLst/>
                <a:latin typeface="Garamond" panose="02020404030301010803" pitchFamily="18" charset="0"/>
                <a:ea typeface="Calibri" panose="020F0502020204030204" pitchFamily="34" charset="0"/>
                <a:cs typeface="Garamond" panose="02020404030301010803" pitchFamily="18" charset="0"/>
              </a:rPr>
              <a:t> </a:t>
            </a:r>
            <a:r>
              <a:rPr lang="tr-TR" sz="1300" dirty="0" err="1">
                <a:effectLst/>
                <a:latin typeface="Garamond" panose="02020404030301010803" pitchFamily="18" charset="0"/>
                <a:ea typeface="Calibri" panose="020F0502020204030204" pitchFamily="34" charset="0"/>
                <a:cs typeface="Garamond" panose="02020404030301010803" pitchFamily="18" charset="0"/>
              </a:rPr>
              <a:t>Üçtepeler</a:t>
            </a:r>
            <a:r>
              <a:rPr lang="tr-TR" sz="1300" dirty="0">
                <a:effectLst/>
                <a:latin typeface="Garamond" panose="02020404030301010803" pitchFamily="18" charset="0"/>
                <a:ea typeface="Calibri" panose="020F0502020204030204" pitchFamily="34" charset="0"/>
                <a:cs typeface="Garamond" panose="02020404030301010803" pitchFamily="18" charset="0"/>
              </a:rPr>
              <a:t> Mevki</a:t>
            </a:r>
          </a:p>
          <a:p>
            <a:pPr marL="228600" indent="-228600">
              <a:lnSpc>
                <a:spcPct val="107000"/>
              </a:lnSpc>
              <a:spcAft>
                <a:spcPts val="800"/>
              </a:spcAft>
              <a:buFont typeface="+mj-lt"/>
              <a:buAutoNum type="arabicPeriod"/>
            </a:pPr>
            <a:r>
              <a:rPr lang="tr-TR" sz="1300" dirty="0">
                <a:effectLst/>
                <a:latin typeface="Garamond" panose="02020404030301010803" pitchFamily="18" charset="0"/>
                <a:ea typeface="Calibri" panose="020F0502020204030204" pitchFamily="34" charset="0"/>
                <a:cs typeface="Garamond" panose="02020404030301010803" pitchFamily="18" charset="0"/>
              </a:rPr>
              <a:t>Adapazarı; İkizce Köyü (Roma </a:t>
            </a:r>
            <a:r>
              <a:rPr lang="tr-TR" sz="1300" dirty="0" err="1">
                <a:effectLst/>
                <a:latin typeface="Garamond" panose="02020404030301010803" pitchFamily="18" charset="0"/>
                <a:ea typeface="Calibri" panose="020F0502020204030204" pitchFamily="34" charset="0"/>
                <a:cs typeface="Garamond" panose="02020404030301010803" pitchFamily="18" charset="0"/>
              </a:rPr>
              <a:t>Nekropolu</a:t>
            </a:r>
            <a:r>
              <a:rPr lang="tr-TR" sz="1300" dirty="0">
                <a:effectLst/>
                <a:latin typeface="Garamond" panose="02020404030301010803" pitchFamily="18" charset="0"/>
                <a:ea typeface="Calibri" panose="020F0502020204030204" pitchFamily="34" charset="0"/>
                <a:cs typeface="Garamond" panose="02020404030301010803" pitchFamily="18" charset="0"/>
              </a:rPr>
              <a:t>)</a:t>
            </a:r>
          </a:p>
          <a:p>
            <a:pPr marL="228600" indent="-228600">
              <a:lnSpc>
                <a:spcPct val="107000"/>
              </a:lnSpc>
              <a:spcAft>
                <a:spcPts val="800"/>
              </a:spcAft>
              <a:buFont typeface="+mj-lt"/>
              <a:buAutoNum type="arabicPeriod"/>
            </a:pPr>
            <a:r>
              <a:rPr lang="tr-TR" sz="1300" dirty="0">
                <a:effectLst/>
                <a:latin typeface="Garamond" panose="02020404030301010803" pitchFamily="18" charset="0"/>
                <a:ea typeface="Calibri" panose="020F0502020204030204" pitchFamily="34" charset="0"/>
                <a:cs typeface="Garamond" panose="02020404030301010803" pitchFamily="18" charset="0"/>
              </a:rPr>
              <a:t>Geyve; </a:t>
            </a:r>
            <a:r>
              <a:rPr lang="tr-TR" sz="1300" dirty="0" err="1">
                <a:effectLst/>
                <a:latin typeface="Garamond" panose="02020404030301010803" pitchFamily="18" charset="0"/>
                <a:ea typeface="Calibri" panose="020F0502020204030204" pitchFamily="34" charset="0"/>
                <a:cs typeface="Garamond" panose="02020404030301010803" pitchFamily="18" charset="0"/>
              </a:rPr>
              <a:t>Kulfalar</a:t>
            </a:r>
            <a:r>
              <a:rPr lang="tr-TR" sz="1300" dirty="0">
                <a:effectLst/>
                <a:latin typeface="Garamond" panose="02020404030301010803" pitchFamily="18" charset="0"/>
                <a:ea typeface="Calibri" panose="020F0502020204030204" pitchFamily="34" charset="0"/>
                <a:cs typeface="Garamond" panose="02020404030301010803" pitchFamily="18" charset="0"/>
              </a:rPr>
              <a:t> Köyü (Ortaköy Mevkii)</a:t>
            </a:r>
            <a:endParaRPr lang="tr-TR" sz="1300" dirty="0">
              <a:latin typeface="Garamond" panose="02020404030301010803" pitchFamily="18" charset="0"/>
              <a:ea typeface="Calibri" panose="020F0502020204030204" pitchFamily="34" charset="0"/>
              <a:cs typeface="Garamond" panose="02020404030301010803" pitchFamily="18" charset="0"/>
            </a:endParaRPr>
          </a:p>
          <a:p>
            <a:pPr marL="228600" indent="-228600">
              <a:lnSpc>
                <a:spcPct val="107000"/>
              </a:lnSpc>
              <a:spcAft>
                <a:spcPts val="800"/>
              </a:spcAft>
              <a:buFont typeface="+mj-lt"/>
              <a:buAutoNum type="arabicPeriod"/>
            </a:pPr>
            <a:r>
              <a:rPr lang="tr-TR" sz="1300" dirty="0">
                <a:effectLst/>
                <a:latin typeface="Garamond" panose="02020404030301010803" pitchFamily="18" charset="0"/>
                <a:ea typeface="Calibri" panose="020F0502020204030204" pitchFamily="34" charset="0"/>
                <a:cs typeface="Garamond" panose="02020404030301010803" pitchFamily="18" charset="0"/>
              </a:rPr>
              <a:t>Pamukova; Akçakaya Köyü</a:t>
            </a:r>
          </a:p>
          <a:p>
            <a:pPr marL="228600" indent="-228600">
              <a:lnSpc>
                <a:spcPct val="107000"/>
              </a:lnSpc>
              <a:spcAft>
                <a:spcPts val="800"/>
              </a:spcAft>
              <a:buFont typeface="+mj-lt"/>
              <a:buAutoNum type="arabicPeriod"/>
            </a:pPr>
            <a:r>
              <a:rPr lang="tr-TR" sz="1300" b="1" dirty="0">
                <a:solidFill>
                  <a:srgbClr val="FF0000"/>
                </a:solidFill>
                <a:effectLst/>
                <a:latin typeface="Garamond" panose="02020404030301010803" pitchFamily="18" charset="0"/>
                <a:ea typeface="Calibri" panose="020F0502020204030204" pitchFamily="34" charset="0"/>
                <a:cs typeface="Garamond" panose="02020404030301010803" pitchFamily="18" charset="0"/>
              </a:rPr>
              <a:t>Taraklı; Merkez</a:t>
            </a:r>
            <a:endParaRPr lang="tr-TR" sz="13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spcAft>
                <a:spcPts val="800"/>
              </a:spcAft>
              <a:buFont typeface="+mj-lt"/>
              <a:buAutoNum type="arabicPeriod"/>
            </a:pPr>
            <a:r>
              <a:rPr lang="tr-TR" sz="1300" dirty="0">
                <a:effectLst/>
                <a:latin typeface="Garamond" panose="02020404030301010803" pitchFamily="18" charset="0"/>
                <a:ea typeface="Calibri" panose="020F0502020204030204" pitchFamily="34" charset="0"/>
                <a:cs typeface="Garamond" panose="02020404030301010803" pitchFamily="18" charset="0"/>
              </a:rPr>
              <a:t>Pamukova; Hayrettin Köyü (</a:t>
            </a:r>
            <a:r>
              <a:rPr lang="tr-TR" sz="1300" dirty="0" err="1">
                <a:effectLst/>
                <a:latin typeface="Garamond" panose="02020404030301010803" pitchFamily="18" charset="0"/>
                <a:ea typeface="Calibri" panose="020F0502020204030204" pitchFamily="34" charset="0"/>
                <a:cs typeface="Garamond" panose="02020404030301010803" pitchFamily="18" charset="0"/>
              </a:rPr>
              <a:t>Menete</a:t>
            </a:r>
            <a:r>
              <a:rPr lang="tr-TR" sz="1300" dirty="0">
                <a:effectLst/>
                <a:latin typeface="Garamond" panose="02020404030301010803" pitchFamily="18" charset="0"/>
                <a:ea typeface="Calibri" panose="020F0502020204030204" pitchFamily="34" charset="0"/>
                <a:cs typeface="Garamond" panose="02020404030301010803" pitchFamily="18" charset="0"/>
              </a:rPr>
              <a:t> Mevkii)</a:t>
            </a:r>
          </a:p>
          <a:p>
            <a:pPr marL="228600" indent="-228600">
              <a:lnSpc>
                <a:spcPct val="107000"/>
              </a:lnSpc>
              <a:spcAft>
                <a:spcPts val="800"/>
              </a:spcAft>
              <a:buFont typeface="+mj-lt"/>
              <a:buAutoNum type="arabicPeriod"/>
            </a:pPr>
            <a:r>
              <a:rPr lang="tr-TR" sz="1300" dirty="0" err="1">
                <a:effectLst/>
                <a:latin typeface="Garamond" panose="02020404030301010803" pitchFamily="18" charset="0"/>
                <a:ea typeface="Calibri" panose="020F0502020204030204" pitchFamily="34" charset="0"/>
                <a:cs typeface="Garamond" panose="02020404030301010803" pitchFamily="18" charset="0"/>
              </a:rPr>
              <a:t>Serdivan</a:t>
            </a:r>
            <a:r>
              <a:rPr lang="tr-TR" sz="1300" dirty="0">
                <a:effectLst/>
                <a:latin typeface="Garamond" panose="02020404030301010803" pitchFamily="18" charset="0"/>
                <a:ea typeface="Calibri" panose="020F0502020204030204" pitchFamily="34" charset="0"/>
                <a:cs typeface="Garamond" panose="02020404030301010803" pitchFamily="18" charset="0"/>
              </a:rPr>
              <a:t>; </a:t>
            </a:r>
            <a:r>
              <a:rPr lang="tr-TR" sz="1300" dirty="0" err="1">
                <a:effectLst/>
                <a:latin typeface="Garamond" panose="02020404030301010803" pitchFamily="18" charset="0"/>
                <a:ea typeface="Calibri" panose="020F0502020204030204" pitchFamily="34" charset="0"/>
                <a:cs typeface="Garamond" panose="02020404030301010803" pitchFamily="18" charset="0"/>
              </a:rPr>
              <a:t>Beşköprü</a:t>
            </a:r>
            <a:r>
              <a:rPr lang="tr-TR" sz="1300" dirty="0">
                <a:effectLst/>
                <a:latin typeface="Garamond" panose="02020404030301010803" pitchFamily="18" charset="0"/>
                <a:ea typeface="Calibri" panose="020F0502020204030204" pitchFamily="34" charset="0"/>
                <a:cs typeface="Garamond" panose="02020404030301010803" pitchFamily="18" charset="0"/>
              </a:rPr>
              <a:t> Hakikat Vakfı Kooperatifi</a:t>
            </a:r>
          </a:p>
          <a:p>
            <a:pPr marL="342900" indent="-342900">
              <a:lnSpc>
                <a:spcPct val="107000"/>
              </a:lnSpc>
              <a:spcAft>
                <a:spcPts val="800"/>
              </a:spcAft>
              <a:buFont typeface="+mj-lt"/>
              <a:buAutoNum type="arabicPeriod"/>
            </a:pPr>
            <a:r>
              <a:rPr lang="tr-TR" sz="1300" dirty="0" err="1">
                <a:effectLst/>
                <a:latin typeface="Garamond" panose="02020404030301010803" pitchFamily="18" charset="0"/>
                <a:ea typeface="Calibri" panose="020F0502020204030204" pitchFamily="34" charset="0"/>
                <a:cs typeface="Garamond" panose="02020404030301010803" pitchFamily="18" charset="0"/>
              </a:rPr>
              <a:t>Serdivan</a:t>
            </a:r>
            <a:r>
              <a:rPr lang="tr-TR" sz="1300" dirty="0">
                <a:effectLst/>
                <a:latin typeface="Garamond" panose="02020404030301010803" pitchFamily="18" charset="0"/>
                <a:ea typeface="Calibri" panose="020F0502020204030204" pitchFamily="34" charset="0"/>
                <a:cs typeface="Garamond" panose="02020404030301010803" pitchFamily="18" charset="0"/>
              </a:rPr>
              <a:t>; İstiklal </a:t>
            </a:r>
            <a:r>
              <a:rPr lang="tr-TR" sz="1300" dirty="0" err="1">
                <a:effectLst/>
                <a:latin typeface="Garamond" panose="02020404030301010803" pitchFamily="18" charset="0"/>
                <a:ea typeface="Calibri" panose="020F0502020204030204" pitchFamily="34" charset="0"/>
                <a:cs typeface="Garamond" panose="02020404030301010803" pitchFamily="18" charset="0"/>
              </a:rPr>
              <a:t>Mah.Altınışık</a:t>
            </a:r>
            <a:r>
              <a:rPr lang="tr-TR" sz="1300" dirty="0">
                <a:effectLst/>
                <a:latin typeface="Garamond" panose="02020404030301010803" pitchFamily="18" charset="0"/>
                <a:ea typeface="Calibri" panose="020F0502020204030204" pitchFamily="34" charset="0"/>
                <a:cs typeface="Garamond" panose="02020404030301010803" pitchFamily="18" charset="0"/>
              </a:rPr>
              <a:t> Cad. 29.İ.3 paf.468 ada, 1-2-3- parseller</a:t>
            </a:r>
          </a:p>
          <a:p>
            <a:pPr marL="228600" indent="-228600">
              <a:lnSpc>
                <a:spcPct val="107000"/>
              </a:lnSpc>
              <a:spcAft>
                <a:spcPts val="800"/>
              </a:spcAft>
              <a:buFont typeface="+mj-lt"/>
              <a:buAutoNum type="arabicPeriod"/>
            </a:pPr>
            <a:r>
              <a:rPr lang="tr-TR" sz="1300" dirty="0">
                <a:effectLst/>
                <a:latin typeface="Garamond" panose="02020404030301010803" pitchFamily="18" charset="0"/>
                <a:ea typeface="Calibri" panose="020F0502020204030204" pitchFamily="34" charset="0"/>
                <a:cs typeface="Garamond" panose="02020404030301010803" pitchFamily="18" charset="0"/>
              </a:rPr>
              <a:t>Sakarya Merkez </a:t>
            </a:r>
            <a:r>
              <a:rPr lang="tr-TR" sz="1300" dirty="0" err="1">
                <a:effectLst/>
                <a:latin typeface="Garamond" panose="02020404030301010803" pitchFamily="18" charset="0"/>
                <a:ea typeface="Calibri" panose="020F0502020204030204" pitchFamily="34" charset="0"/>
                <a:cs typeface="Garamond" panose="02020404030301010803" pitchFamily="18" charset="0"/>
              </a:rPr>
              <a:t>Alandüzü</a:t>
            </a:r>
            <a:r>
              <a:rPr lang="tr-TR" sz="1300" dirty="0">
                <a:effectLst/>
                <a:latin typeface="Garamond" panose="02020404030301010803" pitchFamily="18" charset="0"/>
                <a:ea typeface="Calibri" panose="020F0502020204030204" pitchFamily="34" charset="0"/>
                <a:cs typeface="Garamond" panose="02020404030301010803" pitchFamily="18" charset="0"/>
              </a:rPr>
              <a:t> Köyü </a:t>
            </a:r>
            <a:r>
              <a:rPr lang="tr-TR" sz="1300" dirty="0" err="1">
                <a:effectLst/>
                <a:latin typeface="Garamond" panose="02020404030301010803" pitchFamily="18" charset="0"/>
                <a:ea typeface="Calibri" panose="020F0502020204030204" pitchFamily="34" charset="0"/>
                <a:cs typeface="Garamond" panose="02020404030301010803" pitchFamily="18" charset="0"/>
              </a:rPr>
              <a:t>Bağdere</a:t>
            </a:r>
            <a:r>
              <a:rPr lang="tr-TR" sz="1300" dirty="0">
                <a:effectLst/>
                <a:latin typeface="Garamond" panose="02020404030301010803" pitchFamily="18" charset="0"/>
                <a:ea typeface="Calibri" panose="020F0502020204030204" pitchFamily="34" charset="0"/>
                <a:cs typeface="Garamond" panose="02020404030301010803" pitchFamily="18" charset="0"/>
              </a:rPr>
              <a:t> Mevkii</a:t>
            </a:r>
            <a:endParaRPr lang="tr-TR" sz="13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tr-TR" sz="1300" dirty="0">
              <a:effectLst/>
              <a:latin typeface="Garamond" panose="02020404030301010803" pitchFamily="18" charset="0"/>
              <a:ea typeface="Calibri" panose="020F0502020204030204" pitchFamily="34" charset="0"/>
              <a:cs typeface="Garamond" panose="02020404030301010803" pitchFamily="18" charset="0"/>
            </a:endParaRPr>
          </a:p>
          <a:p>
            <a:pPr marL="0" indent="0">
              <a:lnSpc>
                <a:spcPct val="107000"/>
              </a:lnSpc>
              <a:spcAft>
                <a:spcPts val="800"/>
              </a:spcAft>
              <a:buNone/>
            </a:pP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tr-TR" sz="1200" dirty="0">
              <a:effectLst/>
              <a:latin typeface="Garamond" panose="02020404030301010803" pitchFamily="18" charset="0"/>
              <a:ea typeface="Calibri" panose="020F0502020204030204" pitchFamily="34" charset="0"/>
              <a:cs typeface="Garamond" panose="02020404030301010803" pitchFamily="18" charset="0"/>
            </a:endParaRPr>
          </a:p>
          <a:p>
            <a:pPr marL="0" indent="0">
              <a:lnSpc>
                <a:spcPct val="107000"/>
              </a:lnSpc>
              <a:spcAft>
                <a:spcPts val="800"/>
              </a:spcAft>
              <a:buNone/>
            </a:pP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tr-TR" sz="1800" dirty="0">
              <a:effectLst/>
              <a:latin typeface="Garamond" panose="02020404030301010803" pitchFamily="18" charset="0"/>
              <a:ea typeface="Calibri" panose="020F0502020204030204" pitchFamily="34" charset="0"/>
              <a:cs typeface="Garamond" panose="02020404030301010803" pitchFamily="18" charset="0"/>
            </a:endParaRPr>
          </a:p>
          <a:p>
            <a:pPr marL="0" indent="0">
              <a:lnSpc>
                <a:spcPct val="107000"/>
              </a:lnSpc>
              <a:spcAft>
                <a:spcPts val="800"/>
              </a:spcAft>
              <a:buNone/>
            </a:pP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tr-TR" dirty="0"/>
          </a:p>
        </p:txBody>
      </p:sp>
      <p:sp>
        <p:nvSpPr>
          <p:cNvPr id="15" name="Metin kutusu 14">
            <a:extLst>
              <a:ext uri="{FF2B5EF4-FFF2-40B4-BE49-F238E27FC236}">
                <a16:creationId xmlns:a16="http://schemas.microsoft.com/office/drawing/2014/main" id="{1C9DD96B-4D67-4A07-B06F-02A49475C87D}"/>
              </a:ext>
            </a:extLst>
          </p:cNvPr>
          <p:cNvSpPr txBox="1"/>
          <p:nvPr/>
        </p:nvSpPr>
        <p:spPr>
          <a:xfrm>
            <a:off x="8691189" y="404664"/>
            <a:ext cx="2592288" cy="369332"/>
          </a:xfrm>
          <a:prstGeom prst="rect">
            <a:avLst/>
          </a:prstGeom>
          <a:noFill/>
        </p:spPr>
        <p:txBody>
          <a:bodyPr wrap="square" rtlCol="0">
            <a:spAutoFit/>
          </a:bodyPr>
          <a:lstStyle/>
          <a:p>
            <a:r>
              <a:rPr lang="tr-TR" sz="1800" b="1" dirty="0">
                <a:latin typeface="Garamond-Bold"/>
              </a:rPr>
              <a:t>Kentsel Sit Alanları </a:t>
            </a:r>
          </a:p>
        </p:txBody>
      </p:sp>
      <p:sp>
        <p:nvSpPr>
          <p:cNvPr id="16" name="Metin kutusu 15">
            <a:extLst>
              <a:ext uri="{FF2B5EF4-FFF2-40B4-BE49-F238E27FC236}">
                <a16:creationId xmlns:a16="http://schemas.microsoft.com/office/drawing/2014/main" id="{976AC046-A91D-4FAF-B89A-7886A709FA77}"/>
              </a:ext>
            </a:extLst>
          </p:cNvPr>
          <p:cNvSpPr txBox="1"/>
          <p:nvPr/>
        </p:nvSpPr>
        <p:spPr>
          <a:xfrm>
            <a:off x="8398668" y="980728"/>
            <a:ext cx="2592288" cy="646331"/>
          </a:xfrm>
          <a:prstGeom prst="rect">
            <a:avLst/>
          </a:prstGeom>
          <a:noFill/>
        </p:spPr>
        <p:txBody>
          <a:bodyPr wrap="square" rtlCol="0">
            <a:spAutoFit/>
          </a:bodyPr>
          <a:lstStyle/>
          <a:p>
            <a:pPr marL="228600" indent="-228600">
              <a:buFont typeface="+mj-lt"/>
              <a:buAutoNum type="arabicPeriod"/>
            </a:pPr>
            <a:r>
              <a:rPr lang="tr-TR" sz="1200" b="1" dirty="0">
                <a:solidFill>
                  <a:srgbClr val="FF0000"/>
                </a:solidFill>
              </a:rPr>
              <a:t>Taraklı-Merkez</a:t>
            </a:r>
          </a:p>
          <a:p>
            <a:pPr marL="228600" indent="-228600">
              <a:buFont typeface="+mj-lt"/>
              <a:buAutoNum type="arabicPeriod"/>
            </a:pPr>
            <a:endParaRPr lang="tr-TR" sz="1200" dirty="0"/>
          </a:p>
          <a:p>
            <a:pPr marL="228600" indent="-228600">
              <a:buFont typeface="+mj-lt"/>
              <a:buAutoNum type="arabicPeriod"/>
            </a:pPr>
            <a:r>
              <a:rPr lang="tr-TR" sz="1200" dirty="0"/>
              <a:t>Merkez-Uzun Çarşı </a:t>
            </a:r>
          </a:p>
        </p:txBody>
      </p:sp>
      <p:sp>
        <p:nvSpPr>
          <p:cNvPr id="17" name="Metin kutusu 16">
            <a:extLst>
              <a:ext uri="{FF2B5EF4-FFF2-40B4-BE49-F238E27FC236}">
                <a16:creationId xmlns:a16="http://schemas.microsoft.com/office/drawing/2014/main" id="{973663EB-F25C-4893-918E-6C22C4AF72D8}"/>
              </a:ext>
            </a:extLst>
          </p:cNvPr>
          <p:cNvSpPr txBox="1"/>
          <p:nvPr/>
        </p:nvSpPr>
        <p:spPr>
          <a:xfrm>
            <a:off x="8691189" y="1906894"/>
            <a:ext cx="2376264" cy="369332"/>
          </a:xfrm>
          <a:prstGeom prst="rect">
            <a:avLst/>
          </a:prstGeom>
          <a:noFill/>
        </p:spPr>
        <p:txBody>
          <a:bodyPr wrap="square" rtlCol="0">
            <a:spAutoFit/>
          </a:bodyPr>
          <a:lstStyle/>
          <a:p>
            <a:r>
              <a:rPr lang="tr-TR" sz="1800" b="1" dirty="0">
                <a:latin typeface="Garamond-Bold"/>
              </a:rPr>
              <a:t>Sağlık Turizmi </a:t>
            </a:r>
          </a:p>
        </p:txBody>
      </p:sp>
      <p:sp>
        <p:nvSpPr>
          <p:cNvPr id="18" name="Metin kutusu 17">
            <a:extLst>
              <a:ext uri="{FF2B5EF4-FFF2-40B4-BE49-F238E27FC236}">
                <a16:creationId xmlns:a16="http://schemas.microsoft.com/office/drawing/2014/main" id="{D744253F-A00B-42B8-9965-751B0C0C9495}"/>
              </a:ext>
            </a:extLst>
          </p:cNvPr>
          <p:cNvSpPr txBox="1"/>
          <p:nvPr/>
        </p:nvSpPr>
        <p:spPr>
          <a:xfrm>
            <a:off x="8323421" y="2490157"/>
            <a:ext cx="2884809" cy="646331"/>
          </a:xfrm>
          <a:prstGeom prst="rect">
            <a:avLst/>
          </a:prstGeom>
          <a:noFill/>
        </p:spPr>
        <p:txBody>
          <a:bodyPr wrap="square" rtlCol="0">
            <a:spAutoFit/>
          </a:bodyPr>
          <a:lstStyle/>
          <a:p>
            <a:pPr marL="228600" indent="-228600">
              <a:buFont typeface="+mj-lt"/>
              <a:buAutoNum type="arabicPeriod"/>
            </a:pPr>
            <a:r>
              <a:rPr lang="tr-TR" sz="1200" dirty="0"/>
              <a:t>Kuzuluk Kaplıcaları (Akyazı)</a:t>
            </a:r>
          </a:p>
          <a:p>
            <a:pPr marL="228600" indent="-228600">
              <a:buFont typeface="+mj-lt"/>
              <a:buAutoNum type="arabicPeriod"/>
            </a:pPr>
            <a:endParaRPr lang="tr-TR" sz="1200" dirty="0"/>
          </a:p>
          <a:p>
            <a:pPr marL="228600" indent="-228600">
              <a:buFont typeface="+mj-lt"/>
              <a:buAutoNum type="arabicPeriod"/>
            </a:pPr>
            <a:r>
              <a:rPr lang="tr-TR" sz="1200" b="1" dirty="0">
                <a:solidFill>
                  <a:srgbClr val="FF0000"/>
                </a:solidFill>
              </a:rPr>
              <a:t>Taraklı Kaplıcaları (Taraklı) </a:t>
            </a:r>
          </a:p>
        </p:txBody>
      </p:sp>
      <p:pic>
        <p:nvPicPr>
          <p:cNvPr id="20" name="Resim 19">
            <a:extLst>
              <a:ext uri="{FF2B5EF4-FFF2-40B4-BE49-F238E27FC236}">
                <a16:creationId xmlns:a16="http://schemas.microsoft.com/office/drawing/2014/main" id="{BB2C15C6-E06A-49B5-A720-B053FABF09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9528" y="3429000"/>
            <a:ext cx="4090126" cy="2712265"/>
          </a:xfrm>
          <a:prstGeom prst="rect">
            <a:avLst/>
          </a:prstGeom>
        </p:spPr>
      </p:pic>
    </p:spTree>
    <p:extLst>
      <p:ext uri="{BB962C8B-B14F-4D97-AF65-F5344CB8AC3E}">
        <p14:creationId xmlns:p14="http://schemas.microsoft.com/office/powerpoint/2010/main" val="113076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CC21CBA-C00B-44A6-A196-8E69B27D61C3}"/>
              </a:ext>
            </a:extLst>
          </p:cNvPr>
          <p:cNvSpPr>
            <a:spLocks noGrp="1"/>
          </p:cNvSpPr>
          <p:nvPr>
            <p:ph type="title"/>
          </p:nvPr>
        </p:nvSpPr>
        <p:spPr>
          <a:xfrm>
            <a:off x="4510237" y="44624"/>
            <a:ext cx="2592288" cy="529801"/>
          </a:xfrm>
        </p:spPr>
        <p:txBody>
          <a:bodyPr>
            <a:normAutofit fontScale="90000"/>
          </a:bodyPr>
          <a:lstStyle/>
          <a:p>
            <a:br>
              <a:rPr lang="tr-TR" dirty="0">
                <a:latin typeface="Calibri" panose="020F0502020204030204" pitchFamily="34" charset="0"/>
                <a:ea typeface="Calibri" panose="020F0502020204030204" pitchFamily="34" charset="0"/>
                <a:cs typeface="Times New Roman" panose="02020603050405020304" pitchFamily="18" charset="0"/>
              </a:rPr>
            </a:br>
            <a:br>
              <a:rPr lang="tr-TR" dirty="0">
                <a:latin typeface="Calibri" panose="020F0502020204030204" pitchFamily="34" charset="0"/>
                <a:ea typeface="Calibri" panose="020F0502020204030204" pitchFamily="34" charset="0"/>
                <a:cs typeface="Times New Roman" panose="02020603050405020304" pitchFamily="18" charset="0"/>
              </a:rPr>
            </a:br>
            <a:r>
              <a:rPr lang="tr-TR" sz="2700" dirty="0">
                <a:latin typeface="Calibri" panose="020F0502020204030204" pitchFamily="34" charset="0"/>
                <a:ea typeface="Calibri" panose="020F0502020204030204" pitchFamily="34" charset="0"/>
                <a:cs typeface="Times New Roman" panose="02020603050405020304" pitchFamily="18" charset="0"/>
              </a:rPr>
              <a:t>TURİSTİK YERLER</a:t>
            </a:r>
            <a:endParaRPr lang="tr-TR" sz="2700" dirty="0"/>
          </a:p>
        </p:txBody>
      </p:sp>
      <p:sp>
        <p:nvSpPr>
          <p:cNvPr id="5" name="Metin kutusu 4">
            <a:extLst>
              <a:ext uri="{FF2B5EF4-FFF2-40B4-BE49-F238E27FC236}">
                <a16:creationId xmlns:a16="http://schemas.microsoft.com/office/drawing/2014/main" id="{FEC3E6ED-B5E4-4FB0-87C1-A8916796CD8B}"/>
              </a:ext>
            </a:extLst>
          </p:cNvPr>
          <p:cNvSpPr txBox="1"/>
          <p:nvPr/>
        </p:nvSpPr>
        <p:spPr>
          <a:xfrm>
            <a:off x="3070076" y="6505599"/>
            <a:ext cx="10657184" cy="307777"/>
          </a:xfrm>
          <a:prstGeom prst="rect">
            <a:avLst/>
          </a:prstGeom>
          <a:noFill/>
        </p:spPr>
        <p:txBody>
          <a:bodyPr wrap="square" rtlCol="0">
            <a:spAutoFit/>
          </a:bodyPr>
          <a:lstStyle/>
          <a:p>
            <a:r>
              <a:rPr lang="tr-TR" sz="1400" dirty="0"/>
              <a:t>https://www.kulturportali.gov.tr/turkiye/sakarya/gezilecekyer</a:t>
            </a:r>
          </a:p>
        </p:txBody>
      </p:sp>
      <p:pic>
        <p:nvPicPr>
          <p:cNvPr id="9" name="İçerik Yer Tutucusu 8">
            <a:extLst>
              <a:ext uri="{FF2B5EF4-FFF2-40B4-BE49-F238E27FC236}">
                <a16:creationId xmlns:a16="http://schemas.microsoft.com/office/drawing/2014/main" id="{20EFA3CE-AB10-4895-B313-B0CF77C7BBE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99792" y="574425"/>
            <a:ext cx="8034600" cy="5936194"/>
          </a:xfrm>
        </p:spPr>
      </p:pic>
    </p:spTree>
    <p:extLst>
      <p:ext uri="{BB962C8B-B14F-4D97-AF65-F5344CB8AC3E}">
        <p14:creationId xmlns:p14="http://schemas.microsoft.com/office/powerpoint/2010/main" val="2850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B89897E-56EC-6CB8-150C-54F13A89C7B4}"/>
              </a:ext>
            </a:extLst>
          </p:cNvPr>
          <p:cNvSpPr>
            <a:spLocks noGrp="1"/>
          </p:cNvSpPr>
          <p:nvPr>
            <p:ph idx="1"/>
          </p:nvPr>
        </p:nvSpPr>
        <p:spPr>
          <a:xfrm>
            <a:off x="405780" y="260648"/>
            <a:ext cx="6048671" cy="2860750"/>
          </a:xfrm>
        </p:spPr>
        <p:txBody>
          <a:bodyPr>
            <a:normAutofit fontScale="47500" lnSpcReduction="20000"/>
          </a:bodyPr>
          <a:lstStyle/>
          <a:p>
            <a:pPr marL="0" indent="0" algn="just">
              <a:lnSpc>
                <a:spcPct val="120000"/>
              </a:lnSpc>
              <a:spcAft>
                <a:spcPts val="800"/>
              </a:spcAft>
              <a:buNone/>
            </a:pPr>
            <a:r>
              <a:rPr lang="tr-TR" sz="3000" dirty="0">
                <a:effectLst/>
                <a:latin typeface="Calibri" panose="020F0502020204030204" pitchFamily="34" charset="0"/>
                <a:ea typeface="Calibri" panose="020F0502020204030204" pitchFamily="34" charset="0"/>
                <a:cs typeface="Times New Roman" panose="02020603050405020304" pitchFamily="18" charset="0"/>
              </a:rPr>
              <a:t>Sakarya ilinin coğrafi bölümlere göre dağılışı incelendiğinde üç coğrafi bölümde topraklarının yer aldığı görülür.   </a:t>
            </a:r>
            <a:r>
              <a:rPr lang="tr-TR" sz="3000" b="1" dirty="0">
                <a:effectLst/>
                <a:latin typeface="Calibri" panose="020F0502020204030204" pitchFamily="34" charset="0"/>
                <a:ea typeface="Calibri" panose="020F0502020204030204" pitchFamily="34" charset="0"/>
                <a:cs typeface="Times New Roman" panose="02020603050405020304" pitchFamily="18" charset="0"/>
              </a:rPr>
              <a:t>Çatalca-Kocaeli Bölümünde;</a:t>
            </a:r>
            <a:r>
              <a:rPr lang="tr-TR" sz="3000" dirty="0">
                <a:effectLst/>
                <a:latin typeface="Calibri" panose="020F0502020204030204" pitchFamily="34" charset="0"/>
                <a:ea typeface="Calibri" panose="020F0502020204030204" pitchFamily="34" charset="0"/>
                <a:cs typeface="Times New Roman" panose="02020603050405020304" pitchFamily="18" charset="0"/>
              </a:rPr>
              <a:t> Kaynarca, Söğütlü, Ferizli, Sapanca, Karapürçek, Karasu ilçeleri</a:t>
            </a:r>
          </a:p>
          <a:p>
            <a:pPr marL="0" indent="0" algn="just">
              <a:lnSpc>
                <a:spcPct val="120000"/>
              </a:lnSpc>
              <a:spcAft>
                <a:spcPts val="800"/>
              </a:spcAft>
              <a:buNone/>
            </a:pPr>
            <a:r>
              <a:rPr lang="tr-TR" sz="3000" b="1" dirty="0">
                <a:effectLst/>
                <a:latin typeface="Calibri" panose="020F0502020204030204" pitchFamily="34" charset="0"/>
                <a:ea typeface="Calibri" panose="020F0502020204030204" pitchFamily="34" charset="0"/>
                <a:cs typeface="Times New Roman" panose="02020603050405020304" pitchFamily="18" charset="0"/>
              </a:rPr>
              <a:t>Batı Karadeniz Bölümünde;</a:t>
            </a:r>
            <a:r>
              <a:rPr lang="tr-TR" sz="3000" dirty="0">
                <a:effectLst/>
                <a:latin typeface="Calibri" panose="020F0502020204030204" pitchFamily="34" charset="0"/>
                <a:ea typeface="Calibri" panose="020F0502020204030204" pitchFamily="34" charset="0"/>
                <a:cs typeface="Times New Roman" panose="02020603050405020304" pitchFamily="18" charset="0"/>
              </a:rPr>
              <a:t> Kocaali ve Taraklı ilçe merkezleri ve bazı köyleri Akyazı ve Hendek’in bazı köy ve kasabaları. İlin geri kalan alanları da </a:t>
            </a:r>
            <a:r>
              <a:rPr lang="tr-TR" sz="3000" b="1" dirty="0">
                <a:effectLst/>
                <a:latin typeface="Calibri" panose="020F0502020204030204" pitchFamily="34" charset="0"/>
                <a:ea typeface="Calibri" panose="020F0502020204030204" pitchFamily="34" charset="0"/>
                <a:cs typeface="Times New Roman" panose="02020603050405020304" pitchFamily="18" charset="0"/>
              </a:rPr>
              <a:t>Güney Marmara bölümünde</a:t>
            </a:r>
            <a:r>
              <a:rPr lang="tr-TR" sz="3000" dirty="0">
                <a:effectLst/>
                <a:latin typeface="Calibri" panose="020F0502020204030204" pitchFamily="34" charset="0"/>
                <a:ea typeface="Calibri" panose="020F0502020204030204" pitchFamily="34" charset="0"/>
                <a:cs typeface="Times New Roman" panose="02020603050405020304" pitchFamily="18" charset="0"/>
              </a:rPr>
              <a:t> yer almaktadır.  </a:t>
            </a:r>
          </a:p>
          <a:p>
            <a:pPr marL="0" indent="0" algn="just">
              <a:lnSpc>
                <a:spcPct val="120000"/>
              </a:lnSpc>
              <a:spcAft>
                <a:spcPts val="800"/>
              </a:spcAft>
              <a:buNone/>
            </a:pPr>
            <a:r>
              <a:rPr lang="tr-TR" sz="3000" dirty="0">
                <a:effectLst/>
                <a:latin typeface="Calibri" panose="020F0502020204030204" pitchFamily="34" charset="0"/>
                <a:ea typeface="Calibri" panose="020F0502020204030204" pitchFamily="34" charset="0"/>
                <a:cs typeface="Times New Roman" panose="02020603050405020304" pitchFamily="18" charset="0"/>
              </a:rPr>
              <a:t>Sakarya ili farklı coğrafi özelliklere sahip olması dolayısı ile sosyal, ekonomik ve kültürel yapılarda da farklılık ve çeşitlilik fazladır. </a:t>
            </a:r>
            <a:endParaRPr lang="tr-TR" dirty="0"/>
          </a:p>
        </p:txBody>
      </p:sp>
      <p:pic>
        <p:nvPicPr>
          <p:cNvPr id="7" name="Resim 6">
            <a:extLst>
              <a:ext uri="{FF2B5EF4-FFF2-40B4-BE49-F238E27FC236}">
                <a16:creationId xmlns:a16="http://schemas.microsoft.com/office/drawing/2014/main" id="{F4A05479-CD57-4A4A-B42A-0C2DDE699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483" y="181818"/>
            <a:ext cx="4619473" cy="6515477"/>
          </a:xfrm>
          <a:prstGeom prst="rect">
            <a:avLst/>
          </a:prstGeom>
        </p:spPr>
      </p:pic>
      <p:pic>
        <p:nvPicPr>
          <p:cNvPr id="9" name="Resim 8">
            <a:extLst>
              <a:ext uri="{FF2B5EF4-FFF2-40B4-BE49-F238E27FC236}">
                <a16:creationId xmlns:a16="http://schemas.microsoft.com/office/drawing/2014/main" id="{D02B63A9-7FFC-40EF-89A5-99AF865B6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413" y="3220790"/>
            <a:ext cx="5241470" cy="3501008"/>
          </a:xfrm>
          <a:prstGeom prst="rect">
            <a:avLst/>
          </a:prstGeom>
        </p:spPr>
      </p:pic>
    </p:spTree>
    <p:extLst>
      <p:ext uri="{BB962C8B-B14F-4D97-AF65-F5344CB8AC3E}">
        <p14:creationId xmlns:p14="http://schemas.microsoft.com/office/powerpoint/2010/main" val="294761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DC7AB06E-F8E2-4A56-A7AA-B783544C3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096" y="0"/>
            <a:ext cx="9446632" cy="6858000"/>
          </a:xfrm>
          <a:prstGeom prst="rect">
            <a:avLst/>
          </a:prstGeom>
        </p:spPr>
      </p:pic>
    </p:spTree>
    <p:extLst>
      <p:ext uri="{BB962C8B-B14F-4D97-AF65-F5344CB8AC3E}">
        <p14:creationId xmlns:p14="http://schemas.microsoft.com/office/powerpoint/2010/main" val="188967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3BBFA57-6991-45E6-A181-53F64262C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601" y="0"/>
            <a:ext cx="9161623" cy="6858000"/>
          </a:xfrm>
          <a:prstGeom prst="rect">
            <a:avLst/>
          </a:prstGeom>
        </p:spPr>
      </p:pic>
    </p:spTree>
    <p:extLst>
      <p:ext uri="{BB962C8B-B14F-4D97-AF65-F5344CB8AC3E}">
        <p14:creationId xmlns:p14="http://schemas.microsoft.com/office/powerpoint/2010/main" val="224150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385426B-8704-4A80-9D6C-2AD27AE53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709" y="0"/>
            <a:ext cx="9321406" cy="6858000"/>
          </a:xfrm>
          <a:prstGeom prst="rect">
            <a:avLst/>
          </a:prstGeom>
        </p:spPr>
      </p:pic>
    </p:spTree>
    <p:extLst>
      <p:ext uri="{BB962C8B-B14F-4D97-AF65-F5344CB8AC3E}">
        <p14:creationId xmlns:p14="http://schemas.microsoft.com/office/powerpoint/2010/main" val="814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7A47A7B-E274-4EE5-B6C4-869E410F3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124" y="0"/>
            <a:ext cx="9538577" cy="6858000"/>
          </a:xfrm>
          <a:prstGeom prst="rect">
            <a:avLst/>
          </a:prstGeom>
        </p:spPr>
      </p:pic>
    </p:spTree>
    <p:extLst>
      <p:ext uri="{BB962C8B-B14F-4D97-AF65-F5344CB8AC3E}">
        <p14:creationId xmlns:p14="http://schemas.microsoft.com/office/powerpoint/2010/main" val="385382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909836" y="226933"/>
            <a:ext cx="7008574" cy="682235"/>
          </a:xfrm>
        </p:spPr>
        <p:txBody>
          <a:bodyPr rtlCol="0" anchor="t"/>
          <a:lstStyle/>
          <a:p>
            <a:pPr algn="ctr" rtl="0"/>
            <a:r>
              <a:rPr lang="tr-TR" dirty="0"/>
              <a:t>Kaynakça</a:t>
            </a:r>
          </a:p>
          <a:p>
            <a:pPr marL="457200" indent="-457200" rtl="0">
              <a:buFont typeface="Wingdings" panose="05000000000000000000" pitchFamily="2" charset="2"/>
              <a:buChar char="§"/>
            </a:pPr>
            <a:endParaRPr lang="tr-TR" dirty="0"/>
          </a:p>
          <a:p>
            <a:pPr rtl="0"/>
            <a:endParaRPr lang="tr-TR" dirty="0"/>
          </a:p>
          <a:p>
            <a:pPr rtl="0"/>
            <a:endParaRPr lang="tr-TR" dirty="0"/>
          </a:p>
          <a:p>
            <a:pPr rtl="0"/>
            <a:endParaRPr lang="en-US" dirty="0"/>
          </a:p>
        </p:txBody>
      </p:sp>
      <p:pic>
        <p:nvPicPr>
          <p:cNvPr id="4" name="İçerik Yer Tutucusu 8">
            <a:extLst>
              <a:ext uri="{FF2B5EF4-FFF2-40B4-BE49-F238E27FC236}">
                <a16:creationId xmlns:a16="http://schemas.microsoft.com/office/drawing/2014/main" id="{BDA04340-073C-4C7C-AD0A-271DDC72A6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756" y="2051347"/>
            <a:ext cx="4447502" cy="3259361"/>
          </a:xfrm>
          <a:prstGeom prst="rect">
            <a:avLst/>
          </a:prstGeom>
        </p:spPr>
      </p:pic>
      <p:pic>
        <p:nvPicPr>
          <p:cNvPr id="5" name="İçerik Yer Tutucusu 10">
            <a:extLst>
              <a:ext uri="{FF2B5EF4-FFF2-40B4-BE49-F238E27FC236}">
                <a16:creationId xmlns:a16="http://schemas.microsoft.com/office/drawing/2014/main" id="{959DE8B7-E62E-4295-BDF0-F0E1098466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8268" y="2051347"/>
            <a:ext cx="3823070" cy="3312368"/>
          </a:xfrm>
          <a:prstGeom prst="rect">
            <a:avLst/>
          </a:prstGeom>
        </p:spPr>
      </p:pic>
      <p:sp>
        <p:nvSpPr>
          <p:cNvPr id="6" name="Metin Yer Tutucusu 3">
            <a:extLst>
              <a:ext uri="{FF2B5EF4-FFF2-40B4-BE49-F238E27FC236}">
                <a16:creationId xmlns:a16="http://schemas.microsoft.com/office/drawing/2014/main" id="{6154F6BE-BAB8-4E7A-8572-3254B8252452}"/>
              </a:ext>
            </a:extLst>
          </p:cNvPr>
          <p:cNvSpPr txBox="1">
            <a:spLocks/>
          </p:cNvSpPr>
          <p:nvPr/>
        </p:nvSpPr>
        <p:spPr>
          <a:xfrm>
            <a:off x="2397899" y="1321285"/>
            <a:ext cx="3888432" cy="452013"/>
          </a:xfrm>
          <a:prstGeom prst="rect">
            <a:avLst/>
          </a:prstGeom>
        </p:spPr>
        <p:txBody>
          <a:bodyPr vert="horz" lIns="121899" tIns="60949" rIns="121899" bIns="60949" rtlCol="0" anchor="b">
            <a:normAutofit fontScale="92500" lnSpcReduction="20000"/>
          </a:bodyPr>
          <a:lstStyle>
            <a:lvl1pPr marL="0" indent="0" algn="l" defTabSz="1218987" rtl="0" eaLnBrk="1" latinLnBrk="0" hangingPunct="1">
              <a:lnSpc>
                <a:spcPct val="95000"/>
              </a:lnSpc>
              <a:spcBef>
                <a:spcPts val="0"/>
              </a:spcBef>
              <a:buSzPct val="100000"/>
              <a:buFont typeface="Arial" pitchFamily="34" charset="0"/>
              <a:buNone/>
              <a:defRPr sz="2800" kern="1200">
                <a:solidFill>
                  <a:schemeClr val="tx1"/>
                </a:solidFill>
                <a:latin typeface="+mn-lt"/>
                <a:ea typeface="+mn-ea"/>
                <a:cs typeface="+mn-cs"/>
              </a:defRPr>
            </a:lvl1pPr>
            <a:lvl2pPr marL="609493" indent="0" algn="l" defTabSz="1218987" rtl="0" eaLnBrk="1" latinLnBrk="0" hangingPunct="1">
              <a:lnSpc>
                <a:spcPct val="95000"/>
              </a:lnSpc>
              <a:spcBef>
                <a:spcPts val="1066"/>
              </a:spcBef>
              <a:buSzPct val="100000"/>
              <a:buFont typeface="Century Gothic" pitchFamily="34" charset="0"/>
              <a:buNone/>
              <a:defRPr sz="2400" kern="1200">
                <a:solidFill>
                  <a:schemeClr val="tx1">
                    <a:tint val="75000"/>
                  </a:schemeClr>
                </a:solidFill>
                <a:latin typeface="+mn-lt"/>
                <a:ea typeface="+mn-ea"/>
                <a:cs typeface="+mn-cs"/>
              </a:defRPr>
            </a:lvl2pPr>
            <a:lvl3pPr marL="1218987" indent="0" algn="l" defTabSz="1218987" rtl="0" eaLnBrk="1" latinLnBrk="0" hangingPunct="1">
              <a:lnSpc>
                <a:spcPct val="95000"/>
              </a:lnSpc>
              <a:spcBef>
                <a:spcPts val="1066"/>
              </a:spcBef>
              <a:buSzPct val="100000"/>
              <a:buFont typeface="Century Gothic" pitchFamily="34" charset="0"/>
              <a:buNone/>
              <a:defRPr sz="2100" kern="1200">
                <a:solidFill>
                  <a:schemeClr val="tx1">
                    <a:tint val="75000"/>
                  </a:schemeClr>
                </a:solidFill>
                <a:latin typeface="+mn-lt"/>
                <a:ea typeface="+mn-ea"/>
                <a:cs typeface="+mn-cs"/>
              </a:defRPr>
            </a:lvl3pPr>
            <a:lvl4pPr marL="1828480" indent="0" algn="l" defTabSz="1218987" rtl="0" eaLnBrk="1" latinLnBrk="0" hangingPunct="1">
              <a:lnSpc>
                <a:spcPct val="95000"/>
              </a:lnSpc>
              <a:spcBef>
                <a:spcPts val="1066"/>
              </a:spcBef>
              <a:buSzPct val="100000"/>
              <a:buFont typeface="Century Gothic" pitchFamily="34" charset="0"/>
              <a:buNone/>
              <a:defRPr sz="1900" kern="1200">
                <a:solidFill>
                  <a:schemeClr val="tx1">
                    <a:tint val="75000"/>
                  </a:schemeClr>
                </a:solidFill>
                <a:latin typeface="+mn-lt"/>
                <a:ea typeface="+mn-ea"/>
                <a:cs typeface="+mn-cs"/>
              </a:defRPr>
            </a:lvl4pPr>
            <a:lvl5pPr marL="2437973" indent="0" algn="l" defTabSz="1218987" rtl="0" eaLnBrk="1" latinLnBrk="0" hangingPunct="1">
              <a:lnSpc>
                <a:spcPct val="95000"/>
              </a:lnSpc>
              <a:spcBef>
                <a:spcPts val="1066"/>
              </a:spcBef>
              <a:buSzPct val="100000"/>
              <a:buFont typeface="Century Gothic" pitchFamily="34" charset="0"/>
              <a:buNone/>
              <a:defRPr sz="1900" kern="1200">
                <a:solidFill>
                  <a:schemeClr val="tx1">
                    <a:tint val="75000"/>
                  </a:schemeClr>
                </a:solidFill>
                <a:latin typeface="+mn-lt"/>
                <a:ea typeface="+mn-ea"/>
                <a:cs typeface="+mn-cs"/>
              </a:defRPr>
            </a:lvl5pPr>
            <a:lvl6pPr marL="3047467" indent="0" algn="l" defTabSz="1218987" rtl="0" eaLnBrk="1" latinLnBrk="0" hangingPunct="1">
              <a:lnSpc>
                <a:spcPct val="95000"/>
              </a:lnSpc>
              <a:spcBef>
                <a:spcPts val="1066"/>
              </a:spcBef>
              <a:buSzPct val="90000"/>
              <a:buFont typeface="Century Gothic" pitchFamily="34" charset="0"/>
              <a:buNone/>
              <a:defRPr sz="1900" kern="1200">
                <a:solidFill>
                  <a:schemeClr val="tx1">
                    <a:tint val="75000"/>
                  </a:schemeClr>
                </a:solidFill>
                <a:latin typeface="+mn-lt"/>
                <a:ea typeface="+mn-ea"/>
                <a:cs typeface="+mn-cs"/>
              </a:defRPr>
            </a:lvl6pPr>
            <a:lvl7pPr marL="3656960" indent="0" algn="l" defTabSz="1218987" rtl="0" eaLnBrk="1" latinLnBrk="0" hangingPunct="1">
              <a:lnSpc>
                <a:spcPct val="95000"/>
              </a:lnSpc>
              <a:spcBef>
                <a:spcPts val="1066"/>
              </a:spcBef>
              <a:buSzPct val="90000"/>
              <a:buFont typeface="Century Gothic" pitchFamily="34" charset="0"/>
              <a:buNone/>
              <a:defRPr sz="1900" kern="1200">
                <a:solidFill>
                  <a:schemeClr val="tx1">
                    <a:tint val="75000"/>
                  </a:schemeClr>
                </a:solidFill>
                <a:latin typeface="+mn-lt"/>
                <a:ea typeface="+mn-ea"/>
                <a:cs typeface="+mn-cs"/>
              </a:defRPr>
            </a:lvl7pPr>
            <a:lvl8pPr marL="4266453" indent="0" algn="l" defTabSz="1218987" rtl="0" eaLnBrk="1" latinLnBrk="0" hangingPunct="1">
              <a:lnSpc>
                <a:spcPct val="95000"/>
              </a:lnSpc>
              <a:spcBef>
                <a:spcPts val="1066"/>
              </a:spcBef>
              <a:buSzPct val="90000"/>
              <a:buFont typeface="Century Gothic" pitchFamily="34" charset="0"/>
              <a:buNone/>
              <a:defRPr sz="1900" kern="1200">
                <a:solidFill>
                  <a:schemeClr val="tx1">
                    <a:tint val="75000"/>
                  </a:schemeClr>
                </a:solidFill>
                <a:latin typeface="+mn-lt"/>
                <a:ea typeface="+mn-ea"/>
                <a:cs typeface="+mn-cs"/>
              </a:defRPr>
            </a:lvl8pPr>
            <a:lvl9pPr marL="4875947" indent="0" algn="l" defTabSz="1218987" rtl="0" eaLnBrk="1" latinLnBrk="0" hangingPunct="1">
              <a:lnSpc>
                <a:spcPct val="95000"/>
              </a:lnSpc>
              <a:spcBef>
                <a:spcPts val="1066"/>
              </a:spcBef>
              <a:buSzPct val="90000"/>
              <a:buFont typeface="Century Gothic" pitchFamily="34" charset="0"/>
              <a:buNone/>
              <a:defRPr sz="1900" kern="1200">
                <a:solidFill>
                  <a:schemeClr val="tx1">
                    <a:tint val="75000"/>
                  </a:schemeClr>
                </a:solidFill>
                <a:latin typeface="+mn-lt"/>
                <a:ea typeface="+mn-ea"/>
                <a:cs typeface="+mn-cs"/>
              </a:defRPr>
            </a:lvl9pPr>
          </a:lstStyle>
          <a:p>
            <a:r>
              <a:rPr lang="tr-TR" dirty="0"/>
              <a:t>        </a:t>
            </a:r>
            <a:r>
              <a:rPr lang="tr-TR" b="1" dirty="0"/>
              <a:t>SAKARYA KİTABI</a:t>
            </a:r>
          </a:p>
        </p:txBody>
      </p:sp>
      <p:sp>
        <p:nvSpPr>
          <p:cNvPr id="7" name="Metin Yer Tutucusu 5">
            <a:extLst>
              <a:ext uri="{FF2B5EF4-FFF2-40B4-BE49-F238E27FC236}">
                <a16:creationId xmlns:a16="http://schemas.microsoft.com/office/drawing/2014/main" id="{E870AECB-15B5-4185-9365-82516B333E42}"/>
              </a:ext>
            </a:extLst>
          </p:cNvPr>
          <p:cNvSpPr txBox="1">
            <a:spLocks/>
          </p:cNvSpPr>
          <p:nvPr/>
        </p:nvSpPr>
        <p:spPr>
          <a:xfrm>
            <a:off x="1735276" y="5810555"/>
            <a:ext cx="5544616" cy="479394"/>
          </a:xfrm>
          <a:prstGeom prst="rect">
            <a:avLst/>
          </a:prstGeom>
        </p:spPr>
        <p:txBody>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a:lstStyle>
          <a:p>
            <a:pPr marL="0" indent="0">
              <a:buNone/>
            </a:pPr>
            <a:r>
              <a:rPr lang="tr-TR" sz="1400" dirty="0"/>
              <a:t>https://acikerisim.sakarya.edu.tr/handle/20.500.12619/96335</a:t>
            </a:r>
          </a:p>
        </p:txBody>
      </p:sp>
    </p:spTree>
    <p:extLst>
      <p:ext uri="{BB962C8B-B14F-4D97-AF65-F5344CB8AC3E}">
        <p14:creationId xmlns:p14="http://schemas.microsoft.com/office/powerpoint/2010/main" val="199769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CC6C62-5EC7-6C7C-718C-06F7179AC3AB}"/>
              </a:ext>
            </a:extLst>
          </p:cNvPr>
          <p:cNvSpPr>
            <a:spLocks noGrp="1"/>
          </p:cNvSpPr>
          <p:nvPr>
            <p:ph type="title"/>
          </p:nvPr>
        </p:nvSpPr>
        <p:spPr>
          <a:xfrm>
            <a:off x="1015735" y="107922"/>
            <a:ext cx="10157354" cy="432048"/>
          </a:xfrm>
        </p:spPr>
        <p:txBody>
          <a:bodyPr>
            <a:normAutofit fontScale="90000"/>
          </a:bodyPr>
          <a:lstStyle/>
          <a:p>
            <a:pPr algn="ctr"/>
            <a:br>
              <a:rPr lang="tr-TR" sz="1800" dirty="0">
                <a:effectLst/>
                <a:latin typeface="Calibri" panose="020F0502020204030204" pitchFamily="34" charset="0"/>
                <a:ea typeface="Calibri" panose="020F0502020204030204" pitchFamily="34" charset="0"/>
                <a:cs typeface="Times New Roman" panose="02020603050405020304" pitchFamily="18" charset="0"/>
              </a:rPr>
            </a:br>
            <a:br>
              <a:rPr lang="tr-TR" sz="1800" dirty="0">
                <a:effectLst/>
                <a:latin typeface="Calibri" panose="020F0502020204030204" pitchFamily="34" charset="0"/>
                <a:ea typeface="Calibri" panose="020F0502020204030204" pitchFamily="34" charset="0"/>
                <a:cs typeface="Times New Roman" panose="02020603050405020304" pitchFamily="18" charset="0"/>
              </a:rPr>
            </a:br>
            <a:br>
              <a:rPr lang="tr-TR" sz="1800" dirty="0">
                <a:effectLst/>
                <a:latin typeface="Calibri" panose="020F0502020204030204" pitchFamily="34" charset="0"/>
                <a:ea typeface="Calibri" panose="020F0502020204030204" pitchFamily="34" charset="0"/>
                <a:cs typeface="Times New Roman" panose="02020603050405020304" pitchFamily="18" charset="0"/>
              </a:rPr>
            </a:br>
            <a:br>
              <a:rPr lang="tr-TR" sz="1800" dirty="0">
                <a:effectLst/>
                <a:latin typeface="Calibri" panose="020F0502020204030204" pitchFamily="34" charset="0"/>
                <a:ea typeface="Calibri" panose="020F0502020204030204" pitchFamily="34" charset="0"/>
                <a:cs typeface="Times New Roman" panose="02020603050405020304" pitchFamily="18" charset="0"/>
              </a:rPr>
            </a:br>
            <a:br>
              <a:rPr lang="tr-TR" sz="1800" dirty="0">
                <a:effectLst/>
                <a:latin typeface="Calibri" panose="020F0502020204030204" pitchFamily="34" charset="0"/>
                <a:ea typeface="Calibri" panose="020F0502020204030204" pitchFamily="34" charset="0"/>
                <a:cs typeface="Times New Roman" panose="02020603050405020304" pitchFamily="18" charset="0"/>
              </a:rPr>
            </a:br>
            <a:br>
              <a:rPr lang="tr-TR" sz="1800" dirty="0">
                <a:effectLst/>
                <a:latin typeface="Calibri" panose="020F0502020204030204" pitchFamily="34" charset="0"/>
                <a:ea typeface="Calibri" panose="020F0502020204030204" pitchFamily="34" charset="0"/>
                <a:cs typeface="Times New Roman" panose="02020603050405020304" pitchFamily="18" charset="0"/>
              </a:rPr>
            </a:br>
            <a:br>
              <a:rPr lang="tr-TR" sz="1800" dirty="0">
                <a:effectLst/>
                <a:latin typeface="Calibri" panose="020F0502020204030204" pitchFamily="34" charset="0"/>
                <a:ea typeface="Calibri" panose="020F0502020204030204" pitchFamily="34" charset="0"/>
                <a:cs typeface="Times New Roman" panose="02020603050405020304" pitchFamily="18" charset="0"/>
              </a:rPr>
            </a:br>
            <a:br>
              <a:rPr lang="tr-TR" sz="1800" dirty="0">
                <a:effectLst/>
                <a:latin typeface="Calibri" panose="020F0502020204030204" pitchFamily="34" charset="0"/>
                <a:ea typeface="Calibri" panose="020F0502020204030204" pitchFamily="34" charset="0"/>
                <a:cs typeface="Times New Roman" panose="02020603050405020304" pitchFamily="18" charset="0"/>
              </a:rPr>
            </a:br>
            <a:br>
              <a:rPr lang="tr-TR" sz="1800" dirty="0">
                <a:effectLst/>
                <a:latin typeface="Calibri" panose="020F0502020204030204" pitchFamily="34" charset="0"/>
                <a:ea typeface="Calibri" panose="020F0502020204030204" pitchFamily="34" charset="0"/>
                <a:cs typeface="Times New Roman" panose="02020603050405020304" pitchFamily="18" charset="0"/>
              </a:rPr>
            </a:br>
            <a:br>
              <a:rPr lang="tr-TR" sz="1800" dirty="0">
                <a:effectLst/>
                <a:latin typeface="Calibri" panose="020F0502020204030204" pitchFamily="34" charset="0"/>
                <a:ea typeface="Calibri" panose="020F0502020204030204" pitchFamily="34" charset="0"/>
                <a:cs typeface="Times New Roman" panose="02020603050405020304" pitchFamily="18" charset="0"/>
              </a:rPr>
            </a:br>
            <a:br>
              <a:rPr lang="tr-TR" sz="1800" dirty="0">
                <a:effectLst/>
                <a:latin typeface="Calibri" panose="020F0502020204030204" pitchFamily="34" charset="0"/>
                <a:ea typeface="Calibri" panose="020F0502020204030204" pitchFamily="34" charset="0"/>
                <a:cs typeface="Times New Roman" panose="02020603050405020304" pitchFamily="18" charset="0"/>
              </a:rPr>
            </a:br>
            <a:br>
              <a:rPr lang="tr-TR" sz="1800" dirty="0">
                <a:effectLst/>
                <a:latin typeface="Calibri" panose="020F0502020204030204" pitchFamily="34" charset="0"/>
                <a:ea typeface="Calibri" panose="020F0502020204030204" pitchFamily="34" charset="0"/>
                <a:cs typeface="Times New Roman" panose="02020603050405020304" pitchFamily="18" charset="0"/>
              </a:rPr>
            </a:br>
            <a:r>
              <a:rPr lang="tr-TR" sz="1800" dirty="0">
                <a:effectLst/>
                <a:latin typeface="Calibri" panose="020F0502020204030204" pitchFamily="34" charset="0"/>
                <a:ea typeface="Calibri" panose="020F0502020204030204" pitchFamily="34" charset="0"/>
                <a:cs typeface="Times New Roman" panose="02020603050405020304" pitchFamily="18" charset="0"/>
              </a:rPr>
              <a:t>Sakarya İlinin Tektonik Yapısı</a:t>
            </a:r>
            <a:endParaRPr lang="tr-TR" dirty="0"/>
          </a:p>
        </p:txBody>
      </p:sp>
      <p:sp>
        <p:nvSpPr>
          <p:cNvPr id="3" name="İçerik Yer Tutucusu 2">
            <a:extLst>
              <a:ext uri="{FF2B5EF4-FFF2-40B4-BE49-F238E27FC236}">
                <a16:creationId xmlns:a16="http://schemas.microsoft.com/office/drawing/2014/main" id="{1C4BF730-2B20-67CA-11B3-D29B28E9B330}"/>
              </a:ext>
            </a:extLst>
          </p:cNvPr>
          <p:cNvSpPr>
            <a:spLocks noGrp="1"/>
          </p:cNvSpPr>
          <p:nvPr>
            <p:ph idx="1"/>
          </p:nvPr>
        </p:nvSpPr>
        <p:spPr>
          <a:xfrm>
            <a:off x="357427" y="407459"/>
            <a:ext cx="3207450" cy="3442084"/>
          </a:xfrm>
        </p:spPr>
        <p:txBody>
          <a:bodyPr>
            <a:normAutofit/>
          </a:bodyPr>
          <a:lstStyle/>
          <a:p>
            <a:pPr marL="0" indent="0" algn="just">
              <a:lnSpc>
                <a:spcPct val="107000"/>
              </a:lnSpc>
              <a:spcAft>
                <a:spcPts val="800"/>
              </a:spcAft>
              <a:buNone/>
            </a:pPr>
            <a:r>
              <a:rPr lang="tr-TR" sz="1600" dirty="0">
                <a:effectLst/>
                <a:latin typeface="Calibri" panose="020F0502020204030204" pitchFamily="34" charset="0"/>
                <a:ea typeface="Calibri" panose="020F0502020204030204" pitchFamily="34" charset="0"/>
                <a:cs typeface="Times New Roman" panose="02020603050405020304" pitchFamily="18" charset="0"/>
              </a:rPr>
              <a:t>Sakarya ili Kuzey Anadolu Fay </a:t>
            </a:r>
            <a:r>
              <a:rPr lang="tr-TR" sz="1600" dirty="0" err="1">
                <a:effectLst/>
                <a:latin typeface="Calibri" panose="020F0502020204030204" pitchFamily="34" charset="0"/>
                <a:ea typeface="Calibri" panose="020F0502020204030204" pitchFamily="34" charset="0"/>
                <a:cs typeface="Times New Roman" panose="02020603050405020304" pitchFamily="18" charset="0"/>
              </a:rPr>
              <a:t>Zonu</a:t>
            </a:r>
            <a:r>
              <a:rPr lang="tr-TR" sz="1600" dirty="0">
                <a:effectLst/>
                <a:latin typeface="Calibri" panose="020F0502020204030204" pitchFamily="34" charset="0"/>
                <a:ea typeface="Calibri" panose="020F0502020204030204" pitchFamily="34" charset="0"/>
                <a:cs typeface="Times New Roman" panose="02020603050405020304" pitchFamily="18" charset="0"/>
              </a:rPr>
              <a:t> (KAFZ) içerisinde gelişmiş aktif fay hatları tarafından kontrol edilir. İlin kuzey kesimi Avrasya Levhası, orta kesimi KAFZ, güney kesimi ise Anadolu Levhası içerisinde yer alır. Aktif fayların morfolojik belirginliği oldukça yüksektir.  İzmit Körfez, Sapanca Gölü, Adapazarı Ovası (tektonik koridor), Mudurnu Çayı Vadisi, Pamukova oluşumlarında bu etkiyi görmek mümkündür. </a:t>
            </a:r>
          </a:p>
          <a:p>
            <a:pPr marL="0" indent="0">
              <a:buNone/>
            </a:pPr>
            <a:endParaRPr lang="tr-TR" dirty="0"/>
          </a:p>
        </p:txBody>
      </p:sp>
      <p:pic>
        <p:nvPicPr>
          <p:cNvPr id="9" name="Resim 8">
            <a:extLst>
              <a:ext uri="{FF2B5EF4-FFF2-40B4-BE49-F238E27FC236}">
                <a16:creationId xmlns:a16="http://schemas.microsoft.com/office/drawing/2014/main" id="{049A8172-D1ED-4E71-9A00-10BF4F325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6762" y="633416"/>
            <a:ext cx="3994425" cy="2785302"/>
          </a:xfrm>
          <a:prstGeom prst="rect">
            <a:avLst/>
          </a:prstGeom>
        </p:spPr>
      </p:pic>
      <p:pic>
        <p:nvPicPr>
          <p:cNvPr id="11" name="Resim 10">
            <a:extLst>
              <a:ext uri="{FF2B5EF4-FFF2-40B4-BE49-F238E27FC236}">
                <a16:creationId xmlns:a16="http://schemas.microsoft.com/office/drawing/2014/main" id="{EBC18224-6014-4ACC-855E-14F1BA919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4671" y="47071"/>
            <a:ext cx="3476103" cy="3957993"/>
          </a:xfrm>
          <a:prstGeom prst="rect">
            <a:avLst/>
          </a:prstGeom>
        </p:spPr>
      </p:pic>
      <p:sp>
        <p:nvSpPr>
          <p:cNvPr id="12" name="Metin kutusu 11">
            <a:extLst>
              <a:ext uri="{FF2B5EF4-FFF2-40B4-BE49-F238E27FC236}">
                <a16:creationId xmlns:a16="http://schemas.microsoft.com/office/drawing/2014/main" id="{50DD4A31-8F83-4EA2-BB3D-4948725F9D3F}"/>
              </a:ext>
            </a:extLst>
          </p:cNvPr>
          <p:cNvSpPr txBox="1"/>
          <p:nvPr/>
        </p:nvSpPr>
        <p:spPr>
          <a:xfrm>
            <a:off x="508051" y="3717032"/>
            <a:ext cx="2922065" cy="2800767"/>
          </a:xfrm>
          <a:prstGeom prst="rect">
            <a:avLst/>
          </a:prstGeom>
          <a:noFill/>
        </p:spPr>
        <p:txBody>
          <a:bodyPr wrap="square" rtlCol="0">
            <a:spAutoFit/>
          </a:bodyPr>
          <a:lstStyle/>
          <a:p>
            <a:pPr algn="just"/>
            <a:r>
              <a:rPr lang="tr-TR" sz="1600" dirty="0">
                <a:effectLst/>
                <a:latin typeface="Calibri" panose="020F0502020204030204" pitchFamily="34" charset="0"/>
                <a:ea typeface="Calibri" panose="020F0502020204030204" pitchFamily="34" charset="0"/>
                <a:cs typeface="Times New Roman" panose="02020603050405020304" pitchFamily="18" charset="0"/>
              </a:rPr>
              <a:t>Sakarya ili içerisinde yer alan diri fay hatlarının büyük bir kısmı son yüzyılda gerçekleşen iki büyük depremle (22 Temmuz 1967, 17 Ağustos 1999) kırılmıştır.  </a:t>
            </a:r>
          </a:p>
          <a:p>
            <a:pPr algn="just"/>
            <a:endParaRPr lang="tr-TR" sz="1600" dirty="0">
              <a:latin typeface="Calibri" panose="020F0502020204030204" pitchFamily="34" charset="0"/>
              <a:ea typeface="Calibri" panose="020F0502020204030204" pitchFamily="34" charset="0"/>
              <a:cs typeface="Times New Roman" panose="02020603050405020304" pitchFamily="18" charset="0"/>
            </a:endParaRPr>
          </a:p>
          <a:p>
            <a:pPr algn="just"/>
            <a:r>
              <a:rPr lang="tr-TR" sz="1600" dirty="0">
                <a:effectLst/>
                <a:latin typeface="Calibri" panose="020F0502020204030204" pitchFamily="34" charset="0"/>
                <a:ea typeface="Calibri" panose="020F0502020204030204" pitchFamily="34" charset="0"/>
                <a:cs typeface="Times New Roman" panose="02020603050405020304" pitchFamily="18" charset="0"/>
              </a:rPr>
              <a:t>17 Ağustos 1999 depremi Türkiye tarihindeki en yıkıcı depremlerden biridir ve Sakarya’da da büyük yıkıma ve can kaybına neden olmuştur. </a:t>
            </a:r>
            <a:endParaRPr lang="tr-TR" dirty="0"/>
          </a:p>
        </p:txBody>
      </p:sp>
      <p:pic>
        <p:nvPicPr>
          <p:cNvPr id="5" name="Resim 4">
            <a:extLst>
              <a:ext uri="{FF2B5EF4-FFF2-40B4-BE49-F238E27FC236}">
                <a16:creationId xmlns:a16="http://schemas.microsoft.com/office/drawing/2014/main" id="{379AF02C-FD88-4B89-B028-079C25F12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6937" y="3752570"/>
            <a:ext cx="4014249" cy="2729689"/>
          </a:xfrm>
          <a:prstGeom prst="rect">
            <a:avLst/>
          </a:prstGeom>
        </p:spPr>
      </p:pic>
      <p:pic>
        <p:nvPicPr>
          <p:cNvPr id="7" name="Resim 6">
            <a:extLst>
              <a:ext uri="{FF2B5EF4-FFF2-40B4-BE49-F238E27FC236}">
                <a16:creationId xmlns:a16="http://schemas.microsoft.com/office/drawing/2014/main" id="{ADA9E641-C607-4D35-A481-596DD966C3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3276" y="4352378"/>
            <a:ext cx="3476103" cy="1957313"/>
          </a:xfrm>
          <a:prstGeom prst="rect">
            <a:avLst/>
          </a:prstGeom>
        </p:spPr>
      </p:pic>
    </p:spTree>
    <p:extLst>
      <p:ext uri="{BB962C8B-B14F-4D97-AF65-F5344CB8AC3E}">
        <p14:creationId xmlns:p14="http://schemas.microsoft.com/office/powerpoint/2010/main" val="96785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E1AAD30-5753-4896-9A79-1CE33845E6C8}"/>
              </a:ext>
            </a:extLst>
          </p:cNvPr>
          <p:cNvSpPr>
            <a:spLocks noGrp="1"/>
          </p:cNvSpPr>
          <p:nvPr>
            <p:ph type="title"/>
          </p:nvPr>
        </p:nvSpPr>
        <p:spPr>
          <a:xfrm>
            <a:off x="477789" y="394320"/>
            <a:ext cx="5328594" cy="658416"/>
          </a:xfrm>
        </p:spPr>
        <p:txBody>
          <a:bodyPr>
            <a:normAutofit/>
          </a:bodyPr>
          <a:lstStyle/>
          <a:p>
            <a:pPr algn="ctr"/>
            <a:r>
              <a:rPr lang="tr-TR" sz="2800" dirty="0"/>
              <a:t>MORFOLOJİ </a:t>
            </a:r>
          </a:p>
        </p:txBody>
      </p:sp>
      <p:sp>
        <p:nvSpPr>
          <p:cNvPr id="5" name="İçerik Yer Tutucusu 4">
            <a:extLst>
              <a:ext uri="{FF2B5EF4-FFF2-40B4-BE49-F238E27FC236}">
                <a16:creationId xmlns:a16="http://schemas.microsoft.com/office/drawing/2014/main" id="{595C84CA-C500-4A61-A240-0A5E286F6A95}"/>
              </a:ext>
            </a:extLst>
          </p:cNvPr>
          <p:cNvSpPr>
            <a:spLocks noGrp="1"/>
          </p:cNvSpPr>
          <p:nvPr>
            <p:ph sz="half" idx="1"/>
          </p:nvPr>
        </p:nvSpPr>
        <p:spPr>
          <a:xfrm>
            <a:off x="261764" y="1196752"/>
            <a:ext cx="5832649" cy="4975448"/>
          </a:xfrm>
        </p:spPr>
        <p:txBody>
          <a:bodyPr>
            <a:normAutofit/>
          </a:bodyPr>
          <a:lstStyle/>
          <a:p>
            <a:pPr marL="0" indent="0" algn="just">
              <a:buNone/>
            </a:pPr>
            <a:r>
              <a:rPr lang="tr-TR" sz="2000" dirty="0">
                <a:effectLst/>
                <a:latin typeface="Calibri" panose="020F0502020204030204" pitchFamily="34" charset="0"/>
                <a:ea typeface="Calibri" panose="020F0502020204030204" pitchFamily="34" charset="0"/>
                <a:cs typeface="Times New Roman" panose="02020603050405020304" pitchFamily="18" charset="0"/>
              </a:rPr>
              <a:t>Sakarya’nın ana morfolojik birimlerini kuzeyde Kocaeli </a:t>
            </a:r>
            <a:r>
              <a:rPr lang="tr-TR" sz="2000" dirty="0" err="1">
                <a:effectLst/>
                <a:latin typeface="Calibri" panose="020F0502020204030204" pitchFamily="34" charset="0"/>
                <a:ea typeface="Calibri" panose="020F0502020204030204" pitchFamily="34" charset="0"/>
                <a:cs typeface="Times New Roman" panose="02020603050405020304" pitchFamily="18" charset="0"/>
              </a:rPr>
              <a:t>Platosu’nun</a:t>
            </a:r>
            <a:r>
              <a:rPr lang="tr-TR" sz="2000" dirty="0">
                <a:effectLst/>
                <a:latin typeface="Calibri" panose="020F0502020204030204" pitchFamily="34" charset="0"/>
                <a:ea typeface="Calibri" panose="020F0502020204030204" pitchFamily="34" charset="0"/>
                <a:cs typeface="Times New Roman" panose="02020603050405020304" pitchFamily="18" charset="0"/>
              </a:rPr>
              <a:t> uzantıları ve </a:t>
            </a:r>
            <a:r>
              <a:rPr lang="tr-TR" sz="2000" dirty="0" err="1">
                <a:effectLst/>
                <a:latin typeface="Calibri" panose="020F0502020204030204" pitchFamily="34" charset="0"/>
                <a:ea typeface="Calibri" panose="020F0502020204030204" pitchFamily="34" charset="0"/>
                <a:cs typeface="Times New Roman" panose="02020603050405020304" pitchFamily="18" charset="0"/>
              </a:rPr>
              <a:t>Çamdağ</a:t>
            </a:r>
            <a:r>
              <a:rPr lang="tr-TR" sz="2000" dirty="0">
                <a:effectLst/>
                <a:latin typeface="Calibri" panose="020F0502020204030204" pitchFamily="34" charset="0"/>
                <a:ea typeface="Calibri" panose="020F0502020204030204" pitchFamily="34" charset="0"/>
                <a:cs typeface="Times New Roman" panose="02020603050405020304" pitchFamily="18" charset="0"/>
              </a:rPr>
              <a:t>, güneyde Samanlı Dağları ve Pamukova depresyonu ile bu birimlerin arasında olan Adapazarı Ovası, Akova ve Sapanca Gölü oluşturur. </a:t>
            </a:r>
          </a:p>
          <a:p>
            <a:pPr marL="0" indent="0" algn="just">
              <a:buNone/>
            </a:pPr>
            <a:r>
              <a:rPr lang="tr-TR" sz="2000" dirty="0">
                <a:effectLst/>
                <a:latin typeface="Calibri" panose="020F0502020204030204" pitchFamily="34" charset="0"/>
                <a:ea typeface="Calibri" panose="020F0502020204030204" pitchFamily="34" charset="0"/>
                <a:cs typeface="Times New Roman" panose="02020603050405020304" pitchFamily="18" charset="0"/>
              </a:rPr>
              <a:t>Güneybatı-Kuzeydoğu yönlü akışa sahip Sakarya Nehri ise bu morfolojik birimleri kesmektedir. Sapanca Gölü deniz seviyesinden 31 metre yüksekte olup, yüzölçümü 47 km² </a:t>
            </a:r>
            <a:r>
              <a:rPr lang="tr-TR" sz="2000" dirty="0" err="1">
                <a:effectLst/>
                <a:latin typeface="Calibri" panose="020F0502020204030204" pitchFamily="34" charset="0"/>
                <a:ea typeface="Calibri" panose="020F0502020204030204" pitchFamily="34" charset="0"/>
                <a:cs typeface="Times New Roman" panose="02020603050405020304" pitchFamily="18" charset="0"/>
              </a:rPr>
              <a:t>dir</a:t>
            </a:r>
            <a:r>
              <a:rPr lang="tr-TR" sz="20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gn="just">
              <a:buNone/>
            </a:pPr>
            <a:r>
              <a:rPr lang="tr-TR" sz="2000" dirty="0">
                <a:effectLst/>
                <a:latin typeface="Calibri" panose="020F0502020204030204" pitchFamily="34" charset="0"/>
                <a:ea typeface="Calibri" panose="020F0502020204030204" pitchFamily="34" charset="0"/>
                <a:cs typeface="Times New Roman" panose="02020603050405020304" pitchFamily="18" charset="0"/>
              </a:rPr>
              <a:t>Sakarya’nın en yüksek noktası 1730 metre ile Elmacık Dağı, en alçak noktası ise 0 metre ile Karadeniz kıyılarıdır.</a:t>
            </a:r>
          </a:p>
          <a:p>
            <a:pPr marL="0" indent="0" algn="just">
              <a:buNone/>
            </a:pPr>
            <a:r>
              <a:rPr lang="tr-TR" sz="2000" dirty="0">
                <a:effectLst/>
                <a:latin typeface="Calibri" panose="020F0502020204030204" pitchFamily="34" charset="0"/>
                <a:ea typeface="Calibri" panose="020F0502020204030204" pitchFamily="34" charset="0"/>
                <a:cs typeface="Times New Roman" panose="02020603050405020304" pitchFamily="18" charset="0"/>
              </a:rPr>
              <a:t>Ovalar ilin %21’ini kaplamaktadır.</a:t>
            </a:r>
          </a:p>
          <a:p>
            <a:pPr marL="0" indent="0" algn="just">
              <a:buNone/>
            </a:pPr>
            <a:endParaRPr lang="tr-T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tr-TR" dirty="0"/>
          </a:p>
        </p:txBody>
      </p:sp>
      <p:pic>
        <p:nvPicPr>
          <p:cNvPr id="8" name="İçerik Yer Tutucusu 7">
            <a:extLst>
              <a:ext uri="{FF2B5EF4-FFF2-40B4-BE49-F238E27FC236}">
                <a16:creationId xmlns:a16="http://schemas.microsoft.com/office/drawing/2014/main" id="{69FD747C-3C5C-4DA0-BF55-9344E2FF3D1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82443" y="380280"/>
            <a:ext cx="4682645" cy="6217071"/>
          </a:xfrm>
        </p:spPr>
      </p:pic>
    </p:spTree>
    <p:extLst>
      <p:ext uri="{BB962C8B-B14F-4D97-AF65-F5344CB8AC3E}">
        <p14:creationId xmlns:p14="http://schemas.microsoft.com/office/powerpoint/2010/main" val="81877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C456D96-46D2-4CD3-897C-16A3FF49990C}"/>
              </a:ext>
            </a:extLst>
          </p:cNvPr>
          <p:cNvSpPr>
            <a:spLocks noGrp="1"/>
          </p:cNvSpPr>
          <p:nvPr>
            <p:ph type="title"/>
          </p:nvPr>
        </p:nvSpPr>
        <p:spPr>
          <a:xfrm>
            <a:off x="1413892" y="404664"/>
            <a:ext cx="3248911" cy="432048"/>
          </a:xfrm>
        </p:spPr>
        <p:txBody>
          <a:bodyPr>
            <a:normAutofit fontScale="90000"/>
          </a:bodyPr>
          <a:lstStyle/>
          <a:p>
            <a:pPr algn="ctr"/>
            <a:br>
              <a:rPr lang="tr-TR" sz="1800" dirty="0">
                <a:effectLst/>
                <a:latin typeface="Calibri" panose="020F0502020204030204" pitchFamily="34" charset="0"/>
                <a:ea typeface="Calibri" panose="020F0502020204030204" pitchFamily="34" charset="0"/>
                <a:cs typeface="Times New Roman" panose="02020603050405020304" pitchFamily="18" charset="0"/>
              </a:rPr>
            </a:br>
            <a:br>
              <a:rPr lang="tr-TR" sz="1800" dirty="0">
                <a:effectLst/>
                <a:latin typeface="Calibri" panose="020F0502020204030204" pitchFamily="34" charset="0"/>
                <a:ea typeface="Calibri" panose="020F0502020204030204" pitchFamily="34" charset="0"/>
                <a:cs typeface="Times New Roman" panose="02020603050405020304" pitchFamily="18" charset="0"/>
              </a:rPr>
            </a:br>
            <a:br>
              <a:rPr lang="tr-TR" sz="1800" dirty="0">
                <a:effectLst/>
                <a:latin typeface="Calibri" panose="020F0502020204030204" pitchFamily="34" charset="0"/>
                <a:ea typeface="Calibri" panose="020F0502020204030204" pitchFamily="34" charset="0"/>
                <a:cs typeface="Times New Roman" panose="02020603050405020304" pitchFamily="18" charset="0"/>
              </a:rPr>
            </a:br>
            <a:br>
              <a:rPr lang="tr-TR" sz="1800" dirty="0">
                <a:effectLst/>
                <a:latin typeface="Calibri" panose="020F0502020204030204" pitchFamily="34" charset="0"/>
                <a:ea typeface="Calibri" panose="020F0502020204030204" pitchFamily="34" charset="0"/>
                <a:cs typeface="Times New Roman" panose="02020603050405020304" pitchFamily="18" charset="0"/>
              </a:rPr>
            </a:br>
            <a:r>
              <a:rPr lang="tr-TR" sz="2200" dirty="0">
                <a:effectLst/>
                <a:latin typeface="Calibri" panose="020F0502020204030204" pitchFamily="34" charset="0"/>
                <a:ea typeface="Calibri" panose="020F0502020204030204" pitchFamily="34" charset="0"/>
                <a:cs typeface="Times New Roman" panose="02020603050405020304" pitchFamily="18" charset="0"/>
              </a:rPr>
              <a:t>İKLİM</a:t>
            </a:r>
            <a:endParaRPr lang="tr-TR" sz="2200" dirty="0"/>
          </a:p>
        </p:txBody>
      </p:sp>
      <p:sp>
        <p:nvSpPr>
          <p:cNvPr id="5" name="İçerik Yer Tutucusu 4">
            <a:extLst>
              <a:ext uri="{FF2B5EF4-FFF2-40B4-BE49-F238E27FC236}">
                <a16:creationId xmlns:a16="http://schemas.microsoft.com/office/drawing/2014/main" id="{FAF9201E-8330-4C23-A4D5-7D004A4B0F36}"/>
              </a:ext>
            </a:extLst>
          </p:cNvPr>
          <p:cNvSpPr>
            <a:spLocks noGrp="1"/>
          </p:cNvSpPr>
          <p:nvPr>
            <p:ph sz="half" idx="1"/>
          </p:nvPr>
        </p:nvSpPr>
        <p:spPr>
          <a:xfrm>
            <a:off x="621805" y="836712"/>
            <a:ext cx="5472608" cy="5616624"/>
          </a:xfrm>
        </p:spPr>
        <p:txBody>
          <a:bodyPr>
            <a:normAutofit fontScale="85000" lnSpcReduction="20000"/>
          </a:bodyPr>
          <a:lstStyle/>
          <a:p>
            <a:pPr marL="0" indent="0" algn="just">
              <a:lnSpc>
                <a:spcPct val="120000"/>
              </a:lnSpc>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Sakarya ili ve çevresinde yer alan meteoroloji istasyonlarının verilerine göre yıllık ortalama sıcaklık değerleri Adapazarı’nda 14.6 °C, Geyve’de 13.7 °C, Sapanca’da 14.1°C’dir. Geyve’nin (100 m) daha yüksekte bulunması ve deniz etkisine nispeten daha kapalı olması nedeniyle sıcaklık değerleri Adapazarı (30 m) ve Sapanca’dan (30 m) daha düşüktür. </a:t>
            </a:r>
          </a:p>
          <a:p>
            <a:pPr marL="0" indent="0" algn="just">
              <a:lnSpc>
                <a:spcPct val="120000"/>
              </a:lnSpc>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Aylık ortalama sıcaklıklar; Ocak ayında en düşük değerini alırken (Adapazarı 6.1°C, Geyve 4.0°C, Sapanca 5.4°C), Mayıs ayında yıllık ortalamanın üzerine çıkarak Temmuz ayında en yüksek değerine (Adapazarı 23.6°C, Geyve 23.4°C, Sapanca 23.4 °C) ulaşır.</a:t>
            </a:r>
            <a:endParaRPr lang="tr-TR" sz="18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Sakarya’da ova tabanı ve onu çevreleyen plato ve dağlık yüksek sahalar arasında yükselti, bakı, yamaç eğimi ve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orografik</a:t>
            </a:r>
            <a:r>
              <a:rPr lang="tr-TR" sz="1800" dirty="0">
                <a:effectLst/>
                <a:latin typeface="Calibri" panose="020F0502020204030204" pitchFamily="34" charset="0"/>
                <a:ea typeface="Calibri" panose="020F0502020204030204" pitchFamily="34" charset="0"/>
                <a:cs typeface="Times New Roman" panose="02020603050405020304" pitchFamily="18" charset="0"/>
              </a:rPr>
              <a:t> doğrultuya bağlı olarak sıcaklığın dağılışı bakımından önemli farklılıklar ortaya çıkmaktadır.  Yıllık ortalama sıcaklığın dağılışında kıyı ve iç kesimler arasında yaklaşık olarak 2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C’lik</a:t>
            </a:r>
            <a:r>
              <a:rPr lang="tr-TR" sz="1800" dirty="0">
                <a:effectLst/>
                <a:latin typeface="Calibri" panose="020F0502020204030204" pitchFamily="34" charset="0"/>
                <a:ea typeface="Calibri" panose="020F0502020204030204" pitchFamily="34" charset="0"/>
                <a:cs typeface="Times New Roman" panose="02020603050405020304" pitchFamily="18" charset="0"/>
              </a:rPr>
              <a:t> sıcaklık farkı olduğu gözlemlenmektedir. Kıyı kesiminde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denizelliğin</a:t>
            </a:r>
            <a:r>
              <a:rPr lang="tr-TR" sz="1800" dirty="0">
                <a:effectLst/>
                <a:latin typeface="Calibri" panose="020F0502020204030204" pitchFamily="34" charset="0"/>
                <a:ea typeface="Calibri" panose="020F0502020204030204" pitchFamily="34" charset="0"/>
                <a:cs typeface="Times New Roman" panose="02020603050405020304" pitchFamily="18" charset="0"/>
              </a:rPr>
              <a:t> etkisiyle sıcaklıklar daha yüksek (Karasu, 14.8 °C), iç kesimlerde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karasallığın</a:t>
            </a:r>
            <a:r>
              <a:rPr lang="tr-TR" sz="1800" dirty="0">
                <a:effectLst/>
                <a:latin typeface="Calibri" panose="020F0502020204030204" pitchFamily="34" charset="0"/>
                <a:ea typeface="Calibri" panose="020F0502020204030204" pitchFamily="34" charset="0"/>
                <a:cs typeface="Times New Roman" panose="02020603050405020304" pitchFamily="18" charset="0"/>
              </a:rPr>
              <a:t> etkisi ile nispeten daha düşüktür (Taraklı 12.1 °C). Ova tabanı ile etrafındaki plato yüzeyleri ve dağlık sahalar arasında 6 -7°C’lik sıcaklık farkı belirir. </a:t>
            </a:r>
          </a:p>
          <a:p>
            <a:pPr marL="0" indent="0" algn="just">
              <a:buNone/>
            </a:pP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İçerik Yer Tutucusu 11">
            <a:extLst>
              <a:ext uri="{FF2B5EF4-FFF2-40B4-BE49-F238E27FC236}">
                <a16:creationId xmlns:a16="http://schemas.microsoft.com/office/drawing/2014/main" id="{3069EFBE-9FDB-4A8B-A89D-95E26434AC3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70476" y="331387"/>
            <a:ext cx="4464496" cy="6087338"/>
          </a:xfrm>
        </p:spPr>
      </p:pic>
    </p:spTree>
    <p:extLst>
      <p:ext uri="{BB962C8B-B14F-4D97-AF65-F5344CB8AC3E}">
        <p14:creationId xmlns:p14="http://schemas.microsoft.com/office/powerpoint/2010/main" val="229431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A56FFD95-3D0A-48EC-8B88-DC72255507BE}"/>
              </a:ext>
            </a:extLst>
          </p:cNvPr>
          <p:cNvSpPr>
            <a:spLocks noGrp="1"/>
          </p:cNvSpPr>
          <p:nvPr>
            <p:ph type="title"/>
          </p:nvPr>
        </p:nvSpPr>
        <p:spPr>
          <a:xfrm>
            <a:off x="2349996" y="548680"/>
            <a:ext cx="1592727" cy="432048"/>
          </a:xfrm>
        </p:spPr>
        <p:txBody>
          <a:bodyPr>
            <a:normAutofit/>
          </a:bodyPr>
          <a:lstStyle/>
          <a:p>
            <a:r>
              <a:rPr lang="tr-TR" sz="2000" dirty="0"/>
              <a:t>YAĞIŞ</a:t>
            </a:r>
          </a:p>
        </p:txBody>
      </p:sp>
      <p:sp>
        <p:nvSpPr>
          <p:cNvPr id="6" name="İçerik Yer Tutucusu 5">
            <a:extLst>
              <a:ext uri="{FF2B5EF4-FFF2-40B4-BE49-F238E27FC236}">
                <a16:creationId xmlns:a16="http://schemas.microsoft.com/office/drawing/2014/main" id="{F561CAEC-6D02-43FB-9023-7D4B14ABD26A}"/>
              </a:ext>
            </a:extLst>
          </p:cNvPr>
          <p:cNvSpPr>
            <a:spLocks noGrp="1"/>
          </p:cNvSpPr>
          <p:nvPr>
            <p:ph sz="half" idx="1"/>
          </p:nvPr>
        </p:nvSpPr>
        <p:spPr>
          <a:xfrm>
            <a:off x="477789" y="1124744"/>
            <a:ext cx="5328592" cy="4608512"/>
          </a:xfrm>
        </p:spPr>
        <p:txBody>
          <a:bodyPr>
            <a:normAutofit/>
          </a:bodyPr>
          <a:lstStyle/>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Sakarya’daki meteoroloji istasyonlarının yıllık ortalama yağış tutarları Adapazarı’nda 852,7 mm., Sapanca’da 890.2 mm., Geyve’de ise 632,5 mm. </a:t>
            </a:r>
            <a:r>
              <a:rPr lang="tr-TR" sz="1800" dirty="0">
                <a:latin typeface="Calibri" panose="020F0502020204030204" pitchFamily="34" charset="0"/>
                <a:ea typeface="Calibri" panose="020F0502020204030204" pitchFamily="34" charset="0"/>
                <a:cs typeface="Times New Roman" panose="02020603050405020304" pitchFamily="18" charset="0"/>
              </a:rPr>
              <a:t>o</a:t>
            </a:r>
            <a:r>
              <a:rPr lang="tr-TR" sz="1800" dirty="0">
                <a:effectLst/>
                <a:latin typeface="Calibri" panose="020F0502020204030204" pitchFamily="34" charset="0"/>
                <a:ea typeface="Calibri" panose="020F0502020204030204" pitchFamily="34" charset="0"/>
                <a:cs typeface="Times New Roman" panose="02020603050405020304" pitchFamily="18" charset="0"/>
              </a:rPr>
              <a:t>larak hesaplanmıştır. </a:t>
            </a:r>
          </a:p>
          <a:p>
            <a:pPr marL="0" indent="0" algn="just">
              <a:buNone/>
            </a:pPr>
            <a:r>
              <a:rPr lang="tr-TR"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En yağışlı mevsim kış, en az yağışlı mevsim yazdır. </a:t>
            </a:r>
            <a:r>
              <a:rPr lang="tr-TR" sz="1800" dirty="0">
                <a:effectLst/>
                <a:latin typeface="Calibri" panose="020F0502020204030204" pitchFamily="34" charset="0"/>
                <a:ea typeface="Calibri" panose="020F0502020204030204" pitchFamily="34" charset="0"/>
                <a:cs typeface="Times New Roman" panose="02020603050405020304" pitchFamily="18" charset="0"/>
              </a:rPr>
              <a:t>Yıllık ortalama yağış tutarları bakımından istasyonlar arasında belirgin bir farklılık görülür. Bu durum, özellikle Sakarya ilinin denize göre konum ve jeomorfolojik özelliklerinden kaynaklanmaktadır. </a:t>
            </a:r>
          </a:p>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Yağış tutarları, güneyden kuzeye ve ova tabanlarından yükseltiye bağlı olarak dağlık alanlara doğru artış göstermektedir. </a:t>
            </a:r>
            <a:r>
              <a:rPr lang="tr-TR"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En az yağışın görüldüğü alanlar güneyde Pamukova ve çevresidir. </a:t>
            </a:r>
            <a:r>
              <a:rPr lang="tr-TR" sz="1800" dirty="0">
                <a:effectLst/>
                <a:latin typeface="Calibri" panose="020F0502020204030204" pitchFamily="34" charset="0"/>
                <a:ea typeface="Calibri" panose="020F0502020204030204" pitchFamily="34" charset="0"/>
                <a:cs typeface="Times New Roman" panose="02020603050405020304" pitchFamily="18" charset="0"/>
              </a:rPr>
              <a:t>Yıllık ortalama yağışlı gün sayıları Adapazarı’nda 133 gün, Sapanca’da 103 gün, Geyve’de 106 gündür. </a:t>
            </a:r>
          </a:p>
          <a:p>
            <a:pPr marL="0" indent="0">
              <a:buNone/>
            </a:pPr>
            <a:endParaRPr lang="tr-TR" dirty="0"/>
          </a:p>
        </p:txBody>
      </p:sp>
      <p:pic>
        <p:nvPicPr>
          <p:cNvPr id="9" name="İçerik Yer Tutucusu 8">
            <a:extLst>
              <a:ext uri="{FF2B5EF4-FFF2-40B4-BE49-F238E27FC236}">
                <a16:creationId xmlns:a16="http://schemas.microsoft.com/office/drawing/2014/main" id="{04E882E6-199C-44F5-82AC-D0BEEBA259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7413" y="809429"/>
            <a:ext cx="5909647" cy="2331539"/>
          </a:xfrm>
        </p:spPr>
      </p:pic>
      <p:pic>
        <p:nvPicPr>
          <p:cNvPr id="11" name="Resim 10">
            <a:extLst>
              <a:ext uri="{FF2B5EF4-FFF2-40B4-BE49-F238E27FC236}">
                <a16:creationId xmlns:a16="http://schemas.microsoft.com/office/drawing/2014/main" id="{F4C3A642-AE55-4E7D-B68C-3F86159A9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291" y="3356992"/>
            <a:ext cx="5947402" cy="3223686"/>
          </a:xfrm>
          <a:prstGeom prst="rect">
            <a:avLst/>
          </a:prstGeom>
        </p:spPr>
      </p:pic>
    </p:spTree>
    <p:extLst>
      <p:ext uri="{BB962C8B-B14F-4D97-AF65-F5344CB8AC3E}">
        <p14:creationId xmlns:p14="http://schemas.microsoft.com/office/powerpoint/2010/main" val="175068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4821035D-C1D4-43A0-AC3B-F787630240CC}"/>
              </a:ext>
            </a:extLst>
          </p:cNvPr>
          <p:cNvSpPr>
            <a:spLocks noGrp="1"/>
          </p:cNvSpPr>
          <p:nvPr>
            <p:ph type="title"/>
          </p:nvPr>
        </p:nvSpPr>
        <p:spPr/>
        <p:txBody>
          <a:bodyPr/>
          <a:lstStyle/>
          <a:p>
            <a:r>
              <a:rPr lang="tr-TR" dirty="0"/>
              <a:t>HİDROGRAFYA </a:t>
            </a:r>
          </a:p>
        </p:txBody>
      </p:sp>
      <p:sp>
        <p:nvSpPr>
          <p:cNvPr id="6" name="İçerik Yer Tutucusu 5">
            <a:extLst>
              <a:ext uri="{FF2B5EF4-FFF2-40B4-BE49-F238E27FC236}">
                <a16:creationId xmlns:a16="http://schemas.microsoft.com/office/drawing/2014/main" id="{137A9578-CCC6-4A68-9E7A-1C6519271189}"/>
              </a:ext>
            </a:extLst>
          </p:cNvPr>
          <p:cNvSpPr>
            <a:spLocks noGrp="1"/>
          </p:cNvSpPr>
          <p:nvPr>
            <p:ph sz="half" idx="1"/>
          </p:nvPr>
        </p:nvSpPr>
        <p:spPr>
          <a:xfrm>
            <a:off x="333772" y="1628800"/>
            <a:ext cx="5760641" cy="4543400"/>
          </a:xfrm>
        </p:spPr>
        <p:txBody>
          <a:bodyPr>
            <a:normAutofit fontScale="92500" lnSpcReduction="20000"/>
          </a:bodyPr>
          <a:lstStyle/>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Bir bölgenin hidrografik özellikleri (akarsuları, gölleri, yeraltı suları vb.) en önemlisi iklim bilhassa da yağış olan pek çok faktör tarafından şekillenmektedir. Çoğunluğu Sakarya Nehri’ne dökülen pek çok dere, göller ve yüksek yeraltı suyu seviyesi Sakarya’nın su varlıklarını oluşturmaktadır.</a:t>
            </a:r>
          </a:p>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Sakarya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İli’nin</a:t>
            </a:r>
            <a:r>
              <a:rPr lang="tr-TR" sz="1800" dirty="0">
                <a:effectLst/>
                <a:latin typeface="Calibri" panose="020F0502020204030204" pitchFamily="34" charset="0"/>
                <a:ea typeface="Calibri" panose="020F0502020204030204" pitchFamily="34" charset="0"/>
                <a:cs typeface="Times New Roman" panose="02020603050405020304" pitchFamily="18" charset="0"/>
              </a:rPr>
              <a:t> başlıca akarsuyu hiç şüphesiz ile de adını veren Sakarya Nehri’dir. Antik çağda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Sangarios</a:t>
            </a:r>
            <a:r>
              <a:rPr lang="tr-TR" sz="1800" dirty="0">
                <a:effectLst/>
                <a:latin typeface="Calibri" panose="020F0502020204030204" pitchFamily="34" charset="0"/>
                <a:ea typeface="Calibri" panose="020F0502020204030204" pitchFamily="34" charset="0"/>
                <a:cs typeface="Times New Roman" panose="02020603050405020304" pitchFamily="18" charset="0"/>
              </a:rPr>
              <a:t> adıyla tanınan bu nehir kollarıyla birlikte ilin drenajının önemli kısmını sağlamaktadır. Kızılırmak ve Yeşilırmak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Nehirleri’nden</a:t>
            </a:r>
            <a:r>
              <a:rPr lang="tr-TR" sz="1800" dirty="0">
                <a:effectLst/>
                <a:latin typeface="Calibri" panose="020F0502020204030204" pitchFamily="34" charset="0"/>
                <a:ea typeface="Calibri" panose="020F0502020204030204" pitchFamily="34" charset="0"/>
                <a:cs typeface="Times New Roman" panose="02020603050405020304" pitchFamily="18" charset="0"/>
              </a:rPr>
              <a:t> sonra Türkiye’nin üçüncü en uzun, kuzeybatı Anadolu’nun ise en uzun akarsuyudur. </a:t>
            </a:r>
          </a:p>
          <a:p>
            <a:pPr marL="0" indent="0" algn="just">
              <a:buNone/>
            </a:pPr>
            <a:r>
              <a:rPr lang="tr-TR" sz="1800" b="1" dirty="0">
                <a:effectLst/>
                <a:latin typeface="Calibri" panose="020F0502020204030204" pitchFamily="34" charset="0"/>
                <a:ea typeface="Calibri" panose="020F0502020204030204" pitchFamily="34" charset="0"/>
                <a:cs typeface="Times New Roman" panose="02020603050405020304" pitchFamily="18" charset="0"/>
              </a:rPr>
              <a:t>Sakarya Nehri’nin </a:t>
            </a:r>
            <a:r>
              <a:rPr lang="tr-TR" sz="1800" dirty="0">
                <a:effectLst/>
                <a:latin typeface="Calibri" panose="020F0502020204030204" pitchFamily="34" charset="0"/>
                <a:ea typeface="Calibri" panose="020F0502020204030204" pitchFamily="34" charset="0"/>
                <a:cs typeface="Times New Roman" panose="02020603050405020304" pitchFamily="18" charset="0"/>
              </a:rPr>
              <a:t>uzunluğu 810 km olup havzasının yüz ölçümü 58160 km2’dir. Sakarya Nehri’nin önemli kolları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menbaadan</a:t>
            </a:r>
            <a:r>
              <a:rPr lang="tr-TR" sz="1800" dirty="0">
                <a:effectLst/>
                <a:latin typeface="Calibri" panose="020F0502020204030204" pitchFamily="34" charset="0"/>
                <a:ea typeface="Calibri" panose="020F0502020204030204" pitchFamily="34" charset="0"/>
                <a:cs typeface="Times New Roman" panose="02020603050405020304" pitchFamily="18" charset="0"/>
              </a:rPr>
              <a:t> mansaba doğru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Seydi</a:t>
            </a:r>
            <a:r>
              <a:rPr lang="tr-TR" sz="1800" dirty="0">
                <a:effectLst/>
                <a:latin typeface="Calibri" panose="020F0502020204030204" pitchFamily="34" charset="0"/>
                <a:ea typeface="Calibri" panose="020F0502020204030204" pitchFamily="34" charset="0"/>
                <a:cs typeface="Times New Roman" panose="02020603050405020304" pitchFamily="18" charset="0"/>
              </a:rPr>
              <a:t> Suyu, Porsuk Çayı, Ankara Çayı,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Kirmir</a:t>
            </a:r>
            <a:r>
              <a:rPr lang="tr-TR" sz="1800" dirty="0">
                <a:effectLst/>
                <a:latin typeface="Calibri" panose="020F0502020204030204" pitchFamily="34" charset="0"/>
                <a:ea typeface="Calibri" panose="020F0502020204030204" pitchFamily="34" charset="0"/>
                <a:cs typeface="Times New Roman" panose="02020603050405020304" pitchFamily="18" charset="0"/>
              </a:rPr>
              <a:t> Çayı, Karasu Çayı, Göksu Çayı, Göynük Çayı, Mudurnu Çayı ve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Çarksuyu</a:t>
            </a:r>
            <a:r>
              <a:rPr lang="tr-TR" sz="1800" dirty="0">
                <a:effectLst/>
                <a:latin typeface="Calibri" panose="020F0502020204030204" pitchFamily="34" charset="0"/>
                <a:ea typeface="Calibri" panose="020F0502020204030204" pitchFamily="34" charset="0"/>
                <a:cs typeface="Times New Roman" panose="02020603050405020304" pitchFamily="18" charset="0"/>
              </a:rPr>
              <a:t> Deresi şeklinde sıralanabilir. Şehir merkezinden de geçen Çark Suyu Sapanca Gölü’nün fazla sularını Sakarya nehrine taşımaktadır. </a:t>
            </a:r>
          </a:p>
          <a:p>
            <a:pPr marL="0" indent="0" algn="just">
              <a:buNone/>
            </a:pP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tr-TR" dirty="0"/>
          </a:p>
        </p:txBody>
      </p:sp>
      <p:pic>
        <p:nvPicPr>
          <p:cNvPr id="9" name="İçerik Yer Tutucusu 8">
            <a:extLst>
              <a:ext uri="{FF2B5EF4-FFF2-40B4-BE49-F238E27FC236}">
                <a16:creationId xmlns:a16="http://schemas.microsoft.com/office/drawing/2014/main" id="{A37C2250-4B68-44E8-90AC-6F1A409809D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82444" y="548680"/>
            <a:ext cx="5167836" cy="5960399"/>
          </a:xfrm>
        </p:spPr>
      </p:pic>
    </p:spTree>
    <p:extLst>
      <p:ext uri="{BB962C8B-B14F-4D97-AF65-F5344CB8AC3E}">
        <p14:creationId xmlns:p14="http://schemas.microsoft.com/office/powerpoint/2010/main" val="376130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E07D09-8B0F-4E34-AD70-535A2B2EB17C}"/>
              </a:ext>
            </a:extLst>
          </p:cNvPr>
          <p:cNvSpPr>
            <a:spLocks noGrp="1"/>
          </p:cNvSpPr>
          <p:nvPr>
            <p:ph type="title"/>
          </p:nvPr>
        </p:nvSpPr>
        <p:spPr>
          <a:xfrm>
            <a:off x="1110715" y="188640"/>
            <a:ext cx="3608951" cy="576064"/>
          </a:xfrm>
        </p:spPr>
        <p:txBody>
          <a:bodyPr>
            <a:normAutofit/>
          </a:bodyPr>
          <a:lstStyle/>
          <a:p>
            <a:pPr algn="ctr"/>
            <a:r>
              <a:rPr lang="tr-TR" sz="2400" dirty="0"/>
              <a:t>GÖLLER </a:t>
            </a:r>
          </a:p>
        </p:txBody>
      </p:sp>
      <p:sp>
        <p:nvSpPr>
          <p:cNvPr id="3" name="İçerik Yer Tutucusu 2">
            <a:extLst>
              <a:ext uri="{FF2B5EF4-FFF2-40B4-BE49-F238E27FC236}">
                <a16:creationId xmlns:a16="http://schemas.microsoft.com/office/drawing/2014/main" id="{0D0C9E4A-97B6-4BD7-8104-5F56D76866A5}"/>
              </a:ext>
            </a:extLst>
          </p:cNvPr>
          <p:cNvSpPr>
            <a:spLocks noGrp="1"/>
          </p:cNvSpPr>
          <p:nvPr>
            <p:ph sz="half" idx="1"/>
          </p:nvPr>
        </p:nvSpPr>
        <p:spPr>
          <a:xfrm>
            <a:off x="981844" y="836712"/>
            <a:ext cx="5184576" cy="5688632"/>
          </a:xfrm>
        </p:spPr>
        <p:txBody>
          <a:bodyPr>
            <a:normAutofit fontScale="77500" lnSpcReduction="20000"/>
          </a:bodyPr>
          <a:lstStyle/>
          <a:p>
            <a:pPr marL="0" indent="0" algn="just">
              <a:buNone/>
            </a:pPr>
            <a:r>
              <a:rPr lang="tr-TR" sz="1800" dirty="0">
                <a:latin typeface="Calibri" panose="020F0502020204030204" pitchFamily="34" charset="0"/>
                <a:cs typeface="Times New Roman" panose="02020603050405020304" pitchFamily="18" charset="0"/>
              </a:rPr>
              <a:t>Sakarya’nın gölleri; Sapanca Gölü, Poyrazlar Gölü, </a:t>
            </a:r>
            <a:r>
              <a:rPr lang="tr-TR" sz="1800" dirty="0" err="1">
                <a:latin typeface="Calibri" panose="020F0502020204030204" pitchFamily="34" charset="0"/>
                <a:cs typeface="Times New Roman" panose="02020603050405020304" pitchFamily="18" charset="0"/>
              </a:rPr>
              <a:t>Taşkısığı</a:t>
            </a:r>
            <a:r>
              <a:rPr lang="tr-TR" sz="1800" dirty="0">
                <a:latin typeface="Calibri" panose="020F0502020204030204" pitchFamily="34" charset="0"/>
                <a:cs typeface="Times New Roman" panose="02020603050405020304" pitchFamily="18" charset="0"/>
              </a:rPr>
              <a:t> Gölü, Küçük Akgöl, Büyük Akgöl, Acarlar Longozu </a:t>
            </a:r>
          </a:p>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İzmit Körfezi’nin doğusunda, tektonik oluşumlu bir göl olan Sapanca Gölü’nün doğu-batı yönündeki uzunluğu 16 km., kuzey-güney yönündeki en geniş yeri 5 km. ve göl yüzölçümü ise 47 km2 civarındadır. Gölün toplam kıyı uzunluğu 39 km. olup bunun 13 km’si Kocaeli, 26 km’si de Sakarya İli sınırları içerisinde kalmaktadır.</a:t>
            </a:r>
          </a:p>
          <a:p>
            <a:pPr marL="0" indent="0" algn="jus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Göl havzasının yüzölçümü 251 km²’dir. Gölün ortalama derinliği 36 m. en derin yeri ise 52 m.’</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dir</a:t>
            </a:r>
            <a:r>
              <a:rPr lang="tr-TR" sz="1800" dirty="0">
                <a:effectLst/>
                <a:latin typeface="Calibri" panose="020F0502020204030204" pitchFamily="34" charset="0"/>
                <a:ea typeface="Calibri" panose="020F0502020204030204" pitchFamily="34" charset="0"/>
                <a:cs typeface="Times New Roman" panose="02020603050405020304" pitchFamily="18" charset="0"/>
              </a:rPr>
              <a:t>. Suları tatlı olan Sapanca Gölü Adapazarı ve çevre ilçelerin ana içme suyu kaynağı olarak kullanılmaktadır. Göl suları ayrıca sanayide ve sulama amaçlı olarak da kullanılmaktadır.</a:t>
            </a:r>
          </a:p>
          <a:p>
            <a:pPr marL="0" indent="0" algn="just">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Keçi Deresi, İstanbul Deresi, Kurtköy Deresi, Mahmudiye Deresi, Yanık Deresi, Karaçay Deresi, Balıkhane Deresi,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Çifteçınar</a:t>
            </a:r>
            <a:r>
              <a:rPr lang="tr-TR" sz="1800" dirty="0">
                <a:effectLst/>
                <a:latin typeface="Calibri" panose="020F0502020204030204" pitchFamily="34" charset="0"/>
                <a:ea typeface="Calibri" panose="020F0502020204030204" pitchFamily="34" charset="0"/>
                <a:cs typeface="Times New Roman" panose="02020603050405020304" pitchFamily="18" charset="0"/>
              </a:rPr>
              <a:t> Deresi, Tuzla Deresi,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Kanlıtarla</a:t>
            </a:r>
            <a:r>
              <a:rPr lang="tr-TR" sz="1800" dirty="0">
                <a:effectLst/>
                <a:latin typeface="Calibri" panose="020F0502020204030204" pitchFamily="34" charset="0"/>
                <a:ea typeface="Calibri" panose="020F0502020204030204" pitchFamily="34" charset="0"/>
                <a:cs typeface="Times New Roman" panose="02020603050405020304" pitchFamily="18" charset="0"/>
              </a:rPr>
              <a:t> Deresi, Eşme Deresi, Kuru Dere, Maden Deresi,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Çatalölü</a:t>
            </a:r>
            <a:r>
              <a:rPr lang="tr-TR" sz="1800" dirty="0">
                <a:effectLst/>
                <a:latin typeface="Calibri" panose="020F0502020204030204" pitchFamily="34" charset="0"/>
                <a:ea typeface="Calibri" panose="020F0502020204030204" pitchFamily="34" charset="0"/>
                <a:cs typeface="Times New Roman" panose="02020603050405020304" pitchFamily="18" charset="0"/>
              </a:rPr>
              <a:t> Deresi,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Altıkuruş</a:t>
            </a:r>
            <a:r>
              <a:rPr lang="tr-TR" sz="1800" dirty="0">
                <a:effectLst/>
                <a:latin typeface="Calibri" panose="020F0502020204030204" pitchFamily="34" charset="0"/>
                <a:ea typeface="Calibri" panose="020F0502020204030204" pitchFamily="34" charset="0"/>
                <a:cs typeface="Times New Roman" panose="02020603050405020304" pitchFamily="18" charset="0"/>
              </a:rPr>
              <a:t> Deresi, Harmanlar Deresi, Aygır Deresi, Cehennem Dere ve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Arifiye</a:t>
            </a:r>
            <a:r>
              <a:rPr lang="tr-TR" sz="1800" dirty="0">
                <a:effectLst/>
                <a:latin typeface="Calibri" panose="020F0502020204030204" pitchFamily="34" charset="0"/>
                <a:ea typeface="Calibri" panose="020F0502020204030204" pitchFamily="34" charset="0"/>
                <a:cs typeface="Times New Roman" panose="02020603050405020304" pitchFamily="18" charset="0"/>
              </a:rPr>
              <a:t> dereleri gölü besleyen derelerdir. Göl doğuda </a:t>
            </a:r>
            <a:r>
              <a:rPr lang="tr-TR" sz="1800" b="1"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Çarksuyu</a:t>
            </a:r>
            <a:r>
              <a:rPr lang="tr-TR" sz="18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Deresi aracılığı ile Sakarya Nehri’ne boşalmaktadır ve gölün tek gideğeni budur</a:t>
            </a:r>
            <a:r>
              <a:rPr lang="tr-TR" sz="18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gn="just">
              <a:lnSpc>
                <a:spcPct val="107000"/>
              </a:lnSpc>
              <a:spcAft>
                <a:spcPts val="800"/>
              </a:spcAft>
              <a:buNone/>
            </a:pPr>
            <a:r>
              <a:rPr lang="tr-TR" sz="1800" dirty="0">
                <a:effectLst/>
                <a:latin typeface="Calibri" panose="020F0502020204030204" pitchFamily="34" charset="0"/>
                <a:ea typeface="Calibri" panose="020F0502020204030204" pitchFamily="34" charset="0"/>
                <a:cs typeface="Times New Roman" panose="02020603050405020304" pitchFamily="18" charset="0"/>
              </a:rPr>
              <a:t>İl merkezine yaklaşık 10 km. uzaklıkta bulunan Poyrazlar Gölü (Adapazarı) ilin en önemli piknik alanlarından biridir. Karadeniz’e 2 km. mesafede bulunan Acarlar Longozu (Kaynarca-Karasu) ise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subasar</a:t>
            </a:r>
            <a:r>
              <a:rPr lang="tr-TR" sz="1800" dirty="0">
                <a:effectLst/>
                <a:latin typeface="Calibri" panose="020F0502020204030204" pitchFamily="34" charset="0"/>
                <a:ea typeface="Calibri" panose="020F0502020204030204" pitchFamily="34" charset="0"/>
                <a:cs typeface="Times New Roman" panose="02020603050405020304" pitchFamily="18" charset="0"/>
              </a:rPr>
              <a:t> orman özelliği nedeni ile şehrin en fazla turist çeken göllerinden biridir. </a:t>
            </a:r>
          </a:p>
          <a:p>
            <a:pPr marL="0" indent="0" algn="just">
              <a:lnSpc>
                <a:spcPct val="107000"/>
              </a:lnSpc>
              <a:spcAft>
                <a:spcPts val="800"/>
              </a:spcAft>
              <a:buNone/>
            </a:pP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tr-TR"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tr-TR"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tr-TR" dirty="0"/>
          </a:p>
        </p:txBody>
      </p:sp>
      <p:pic>
        <p:nvPicPr>
          <p:cNvPr id="6" name="İçerik Yer Tutucusu 5">
            <a:extLst>
              <a:ext uri="{FF2B5EF4-FFF2-40B4-BE49-F238E27FC236}">
                <a16:creationId xmlns:a16="http://schemas.microsoft.com/office/drawing/2014/main" id="{E72B6BD5-4B41-4816-BFE1-AADF76C4EC5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42484" y="404664"/>
            <a:ext cx="4624970" cy="5846661"/>
          </a:xfrm>
        </p:spPr>
      </p:pic>
    </p:spTree>
    <p:extLst>
      <p:ext uri="{BB962C8B-B14F-4D97-AF65-F5344CB8AC3E}">
        <p14:creationId xmlns:p14="http://schemas.microsoft.com/office/powerpoint/2010/main" val="293587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Kitaplar 16 x 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Office_9412019_TF02787940_TF02787940.potx" id="{28172E8D-EAD7-4AC2-8B44-6816FF20E00E}" vid="{89738596-E4E7-4B62-90A4-7590996B647A}"/>
    </a:ext>
  </a:extLst>
</a:theme>
</file>

<file path=ppt/theme/theme2.xml><?xml version="1.0" encoding="utf-8"?>
<a:theme xmlns:a="http://schemas.openxmlformats.org/drawingml/2006/main" name="Office Teması">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Teması">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01D382-32B0-43EE-932C-28906AF37617}">
  <ds:schemaRefs>
    <ds:schemaRef ds:uri="http://schemas.microsoft.com/office/2006/metadata/properties"/>
    <ds:schemaRef ds:uri="http://schemas.microsoft.com/office/infopath/2007/PartnerControls"/>
    <ds:schemaRef ds:uri="4873beb7-5857-4685-be1f-d57550cc96cc"/>
  </ds:schemaRefs>
</ds:datastoreItem>
</file>

<file path=customXml/itemProps3.xml><?xml version="1.0" encoding="utf-8"?>
<ds:datastoreItem xmlns:ds="http://schemas.openxmlformats.org/officeDocument/2006/customXml" ds:itemID="{E1B558C7-619B-49BE-9097-7FCBDADD4E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Mavi kitap yığını sunusu (geniş ekran)</Template>
  <TotalTime>548</TotalTime>
  <Words>3880</Words>
  <Application>Microsoft Office PowerPoint</Application>
  <PresentationFormat>Özel</PresentationFormat>
  <Paragraphs>148</Paragraphs>
  <Slides>34</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34</vt:i4>
      </vt:variant>
    </vt:vector>
  </HeadingPairs>
  <TitlesOfParts>
    <vt:vector size="41" baseType="lpstr">
      <vt:lpstr>Arial</vt:lpstr>
      <vt:lpstr>Calibri</vt:lpstr>
      <vt:lpstr>Century Gothic</vt:lpstr>
      <vt:lpstr>Garamond</vt:lpstr>
      <vt:lpstr>Garamond-Bold</vt:lpstr>
      <vt:lpstr>Wingdings</vt:lpstr>
      <vt:lpstr>Kitaplar 16 x 9</vt:lpstr>
      <vt:lpstr>Üniversite Yaşamına Giriş</vt:lpstr>
      <vt:lpstr>SAKARYA İLİ COĞRAFYASI </vt:lpstr>
      <vt:lpstr>PowerPoint Sunusu</vt:lpstr>
      <vt:lpstr>            Sakarya İlinin Tektonik Yapısı</vt:lpstr>
      <vt:lpstr>MORFOLOJİ </vt:lpstr>
      <vt:lpstr>    İKLİM</vt:lpstr>
      <vt:lpstr>YAĞIŞ</vt:lpstr>
      <vt:lpstr>HİDROGRAFYA </vt:lpstr>
      <vt:lpstr>GÖLLER </vt:lpstr>
      <vt:lpstr>              BİTKİ ÖRTÜSÜ </vt:lpstr>
      <vt:lpstr>NÜFUS</vt:lpstr>
      <vt:lpstr>PowerPoint Sunusu</vt:lpstr>
      <vt:lpstr>PowerPoint Sunusu</vt:lpstr>
      <vt:lpstr>PowerPoint Sunusu</vt:lpstr>
      <vt:lpstr> YERLEŞME COĞRAFYASI </vt:lpstr>
      <vt:lpstr>PowerPoint Sunusu</vt:lpstr>
      <vt:lpstr>PowerPoint Sunusu</vt:lpstr>
      <vt:lpstr>PowerPoint Sunusu</vt:lpstr>
      <vt:lpstr> TARIM</vt:lpstr>
      <vt:lpstr> SANAYİ</vt:lpstr>
      <vt:lpstr>PowerPoint Sunusu</vt:lpstr>
      <vt:lpstr>PowerPoint Sunusu</vt:lpstr>
      <vt:lpstr>PowerPoint Sunusu</vt:lpstr>
      <vt:lpstr>PowerPoint Sunusu</vt:lpstr>
      <vt:lpstr>ULAŞIM </vt:lpstr>
      <vt:lpstr>TURİZM</vt:lpstr>
      <vt:lpstr> </vt:lpstr>
      <vt:lpstr>PowerPoint Sunusu</vt:lpstr>
      <vt:lpstr>  TURİSTİK YERLER</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Üniversite Yaşamına Giriş</dc:title>
  <dc:creator>Betül Düşünceli</dc:creator>
  <cp:lastModifiedBy>S</cp:lastModifiedBy>
  <cp:revision>68</cp:revision>
  <dcterms:created xsi:type="dcterms:W3CDTF">2023-07-24T07:52:00Z</dcterms:created>
  <dcterms:modified xsi:type="dcterms:W3CDTF">2023-08-14T09:17:14Z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